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4" r:id="rId3"/>
    <p:sldId id="285" r:id="rId4"/>
    <p:sldId id="270" r:id="rId5"/>
    <p:sldId id="300" r:id="rId6"/>
    <p:sldId id="271" r:id="rId7"/>
    <p:sldId id="298" r:id="rId8"/>
    <p:sldId id="287" r:id="rId9"/>
    <p:sldId id="261" r:id="rId10"/>
    <p:sldId id="259" r:id="rId11"/>
    <p:sldId id="262" r:id="rId12"/>
    <p:sldId id="274" r:id="rId13"/>
    <p:sldId id="283" r:id="rId14"/>
    <p:sldId id="281" r:id="rId15"/>
    <p:sldId id="293" r:id="rId16"/>
    <p:sldId id="265" r:id="rId17"/>
    <p:sldId id="276" r:id="rId18"/>
    <p:sldId id="277" r:id="rId19"/>
    <p:sldId id="295" r:id="rId20"/>
    <p:sldId id="280" r:id="rId21"/>
    <p:sldId id="266" r:id="rId22"/>
    <p:sldId id="275" r:id="rId23"/>
    <p:sldId id="291" r:id="rId24"/>
    <p:sldId id="267" r:id="rId25"/>
    <p:sldId id="268" r:id="rId26"/>
    <p:sldId id="264" r:id="rId27"/>
    <p:sldId id="288" r:id="rId28"/>
    <p:sldId id="282" r:id="rId29"/>
    <p:sldId id="279" r:id="rId30"/>
  </p:sldIdLst>
  <p:sldSz cx="12192000" cy="6858000"/>
  <p:notesSz cx="6858000" cy="9144000"/>
  <p:embeddedFontLst>
    <p:embeddedFont>
      <p:font typeface="Axiforma" pitchFamily="2" charset="77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1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00D2E0"/>
    <a:srgbClr val="104862"/>
    <a:srgbClr val="0B3041"/>
    <a:srgbClr val="C04F15"/>
    <a:srgbClr val="092431"/>
    <a:srgbClr val="F2F9FD"/>
    <a:srgbClr val="80350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9"/>
    <p:restoredTop sz="65745"/>
  </p:normalViewPr>
  <p:slideViewPr>
    <p:cSldViewPr snapToGrid="0">
      <p:cViewPr>
        <p:scale>
          <a:sx n="82" d="100"/>
          <a:sy n="82" d="100"/>
        </p:scale>
        <p:origin x="2344" y="88"/>
      </p:cViewPr>
      <p:guideLst>
        <p:guide orient="horz" pos="2232"/>
        <p:guide pos="1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8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E72C7E-4716-B8E8-863D-029EA6335A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5C3F9-B4CE-EBCA-CF59-BA4DE59BB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72E8F-26D6-BB4F-B947-DA7A3E0FAC2C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2BB54-3A86-6B2A-A68A-8152C5C011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9C10F-2D7B-FEFD-0AB4-7BB0DE38E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92416-7EA4-DA43-915B-3BE42E4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0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958B4-DC35-AB40-B0FA-F72C7BC35D0C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FD293-8643-2C4B-A511-ECC47F51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1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FD293-8643-2C4B-A511-ECC47F51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49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FD293-8643-2C4B-A511-ECC47F516D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FD293-8643-2C4B-A511-ECC47F516D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Algebraic constraints (power flow equations or the current admittance form)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FD293-8643-2C4B-A511-ECC47F516D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5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03CC7-1270-9B78-5F75-9963E612C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7EC473-180C-EE4F-7FC9-96B1854BB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A5199-E184-1755-8183-DA47E7046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Algebraic constraints (power flow equations or the current admittance form)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7C645-8DE9-5DD0-1367-600A6AAA5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FD293-8643-2C4B-A511-ECC47F516D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6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FD293-8643-2C4B-A511-ECC47F516D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FD293-8643-2C4B-A511-ECC47F516D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8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1" eaLnBrk="1" latinLnBrk="0" hangingPunct="1"/>
            <a:r>
              <a:rPr lang="en-US" dirty="0"/>
              <a:t>(H) tells us how strongly the data push back when we perturb the parameters. If changing a parameter produces a large change in the residuals, then the corresponding curvature is large, and that parameter is locally easier to identify.</a:t>
            </a:r>
            <a:endParaRPr lang="ar-SA" dirty="0"/>
          </a:p>
          <a:p>
            <a:pPr marL="0" algn="l" defTabSz="914400" rtl="1" eaLnBrk="1" latinLnBrk="0" hangingPunct="1"/>
            <a:endParaRPr lang="ar-SA" dirty="0"/>
          </a:p>
          <a:p>
            <a:pPr marL="0" algn="l" defTabSz="914400" rtl="1" eaLnBrk="1" latinLnBrk="0" hangingPunct="1"/>
            <a:r>
              <a:rPr lang="en-US" dirty="0"/>
              <a:t>Finally, we use this matrix to define a co-identifiability index between parameter groups. The idea is to look at the off-diagonal block of (H) that couples two groups, and normalize it by the strength of the two diagonal blocks.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FD293-8643-2C4B-A511-ECC47F516D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FD293-8643-2C4B-A511-ECC47F516D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61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FD293-8643-2C4B-A511-ECC47F516D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FD293-8643-2C4B-A511-ECC47F516D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60851-871F-2924-E936-193F92385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FBF11-B439-0FF9-5C0E-23A2698CB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AD749-CFC3-F0A7-CCDD-595807D2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3644-41E3-4147-86EC-889DAEBECCF1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A8BD3-7F2F-D3AF-E049-C727A8CE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A221D-4C91-E2F7-8BBB-C09FB76A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C556-4E37-FEED-2293-F99CF1CB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261BF-6FCE-B065-7B9F-4C06AD5E8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2434C-BAA7-FCE3-3018-EE332490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123-9FE2-AB44-A967-39CFEB18CEC6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BF34-BE45-9321-2891-E7D601BD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729B-99D0-A588-F9BC-F8B41991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507E0-0AF3-B284-FB4F-664A333A6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8206F-5CA4-011B-E0D3-A0D9C3817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647AB-68C3-9BCB-6FA1-0B7E3BB6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025-BF10-4B47-A11B-47004097A82F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1FEB5-74D0-FEDF-E189-187F5970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5F80-FA84-21A7-6B87-49166B1B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0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C058-A79B-738C-77C9-CE38F96E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4C200-0704-E651-6371-76295AD80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FAAE-540B-7790-94A8-5FFC2EA2C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B9D-9EA0-C140-AAA1-16F56F48EEAF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AB86D-33CE-3B5C-F567-69522120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B453E-20E2-E1DC-3DD3-7F528D3B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2857" y="6356350"/>
            <a:ext cx="2743200" cy="365125"/>
          </a:xfrm>
        </p:spPr>
        <p:txBody>
          <a:bodyPr/>
          <a:lstStyle>
            <a:lvl1pPr>
              <a:defRPr>
                <a:latin typeface="Axiforma" pitchFamily="2" charset="77"/>
              </a:defRPr>
            </a:lvl1pPr>
          </a:lstStyle>
          <a:p>
            <a:fld id="{7925F430-5872-8A4F-9F20-7186943F8FD0}" type="slidenum">
              <a:rPr lang="en-US" smtClean="0"/>
              <a:pPr/>
              <a:t>‹#›</a:t>
            </a:fld>
            <a:endParaRPr lang="en-US" dirty="0">
              <a:latin typeface="Axiform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224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293F-AE39-C636-7C06-E1E0C590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6DCD5-CCB4-0DA6-5388-8265BE2DE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372DB-E31B-D978-7602-5A60ACD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A0B-9968-1F4A-AA18-EE710D84BC6F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00D2B-4053-4223-E539-09C0DC16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7936C-5765-B6C1-F911-AAB44D27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5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7BB1-C6B7-577C-264D-05C81410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74A13-FDC9-A206-BB03-F370CF447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B808B-E041-92C8-F1EA-224628049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D4681-F2A0-1621-C0F1-D905762F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0B0D-1010-0445-990C-A5175FB483B8}" type="datetime1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E3E45-DC32-F168-DDC2-5986B38B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B8D9D-ED33-34D9-C5A2-CF774D8C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60F4-CC4C-69A3-ACCC-9364016D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6B0ED-9F82-17B0-4007-0B64F927D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F9D1E-F7B0-3B66-275A-C9A73AE32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B22B2-3F27-2190-BCBD-30C5E95BB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16DD5-DE50-CEAC-50A9-967BD6B49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164C6B-8509-1BE7-2005-90DD176E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3572-FAB4-214D-8BE3-396A13321B11}" type="datetime1">
              <a:rPr lang="en-US" smtClean="0"/>
              <a:t>6/11/26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8BF88-C1E7-7221-A67A-A395D375D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E4ED55-1E7C-046F-0C4E-770C5ABA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6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2A17-C5EA-29CE-943A-676B0A3C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E5743-6D0E-2D57-614E-65691EBC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BF8-90F9-BE4E-B5BC-79CB790EFC01}" type="datetime1">
              <a:rPr lang="en-US" smtClean="0"/>
              <a:t>6/11/26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06118-BD2D-0F12-CA82-31197C7D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DA14B-6FDD-F3B9-FA0B-0D73FD00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0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0479D-BBC4-F97E-4737-FDA85A67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00CF-6059-1240-A470-A6BB6C61E78E}" type="datetime1">
              <a:rPr lang="en-US" smtClean="0"/>
              <a:t>6/11/26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2D2F5-D5AA-D09E-C7D1-7E63BA71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B30BA-D518-2D2B-EA3A-AB801ECC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8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F1D5-3DE2-C121-48C8-4D46A593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B860-34C5-6315-3F9D-839AE98A7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B1B34-BAC6-09E5-2783-682E292C8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6B7D8-AD32-108A-40D2-05F0300F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C7F3-449F-F945-B00A-2D2779EDB4D2}" type="datetime1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9D4A8-269F-C669-CFE0-9764464D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42152-9C65-E27F-7326-62C97213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0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277F-B480-0EF4-A855-857513AD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30266-BA02-7542-CD84-D075672B8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C836C-E64C-1270-613D-0465BA665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B5238-EBED-CC9A-822E-E1F3E81E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9606-D4DA-8B4C-B60A-7FCBA57FDFC9}" type="datetime1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F827E-3CFB-30B5-60D5-5C67B176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4C450-86A5-1018-4476-648CB657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3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FE5F3-ABB5-04C4-D447-23632308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C4DB8-1CB1-400F-CD8E-FC9449FAA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3C994-F801-9892-2884-5534C74FD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F66FBF-F3CF-984F-8C13-2EA589E712F3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CCD98-4290-6C0C-16DD-15C29A2E1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A9DBE-8BDD-8C33-D11F-56B8B4E15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25F430-5872-8A4F-9F20-7186943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jpe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emf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2.jpeg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BA08-B7A8-6334-67BA-1770786C4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005" y="2739971"/>
            <a:ext cx="10207301" cy="143789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600" b="1" dirty="0">
                <a:latin typeface="Axiforma" pitchFamily="2" charset="77"/>
              </a:rPr>
              <a:t>DAE-Aware Bayesian Inference for Joint Generator-Network Parameter 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69281-D248-9493-E061-FCEB240EC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004" y="4560119"/>
            <a:ext cx="10492310" cy="46059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600" dirty="0">
                <a:latin typeface="Axiforma" pitchFamily="2" charset="77"/>
              </a:rPr>
              <a:t>Abdallah Alalem Albustami, Ahmad F. Taha, and Sankaran Mahadevan</a:t>
            </a:r>
          </a:p>
        </p:txBody>
      </p:sp>
      <p:pic>
        <p:nvPicPr>
          <p:cNvPr id="1026" name="Picture 2" descr="PSCC 2026">
            <a:extLst>
              <a:ext uri="{FF2B5EF4-FFF2-40B4-BE49-F238E27FC236}">
                <a16:creationId xmlns:a16="http://schemas.microsoft.com/office/drawing/2014/main" id="{650404FD-ABC4-FEC0-7913-F23B0D07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22" y="1731958"/>
            <a:ext cx="2588061" cy="5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66A34CBA-45E2-B288-EAAF-18F05714E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b="28485"/>
          <a:stretch>
            <a:fillRect/>
          </a:stretch>
        </p:blipFill>
        <p:spPr bwMode="auto">
          <a:xfrm>
            <a:off x="1003004" y="1731959"/>
            <a:ext cx="2338086" cy="5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0C054F-8DD7-6CA6-8392-3310E90D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703"/>
          <a:stretch>
            <a:fillRect/>
          </a:stretch>
        </p:blipFill>
        <p:spPr>
          <a:xfrm>
            <a:off x="1652528" y="3527715"/>
            <a:ext cx="2512331" cy="145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Bayesian Inference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EB02A0-C256-1D5E-01B1-4AA3CCE3BAFE}"/>
              </a:ext>
            </a:extLst>
          </p:cNvPr>
          <p:cNvSpPr txBox="1"/>
          <p:nvPr/>
        </p:nvSpPr>
        <p:spPr>
          <a:xfrm>
            <a:off x="910770" y="2867550"/>
            <a:ext cx="39952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xiforma" pitchFamily="2" charset="77"/>
              </a:rPr>
              <a:t>posterior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9D9CE-B049-47A4-9856-2DD6DDED12A7}"/>
              </a:ext>
            </a:extLst>
          </p:cNvPr>
          <p:cNvSpPr txBox="1"/>
          <p:nvPr/>
        </p:nvSpPr>
        <p:spPr>
          <a:xfrm>
            <a:off x="4029605" y="2886944"/>
            <a:ext cx="2747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xiforma" pitchFamily="2" charset="77"/>
              </a:rPr>
              <a:t>likelihood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014F2-D6FD-0C89-8885-94F64E21E831}"/>
              </a:ext>
            </a:extLst>
          </p:cNvPr>
          <p:cNvSpPr txBox="1"/>
          <p:nvPr/>
        </p:nvSpPr>
        <p:spPr>
          <a:xfrm>
            <a:off x="5354135" y="5115866"/>
            <a:ext cx="5020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xiforma" pitchFamily="2" charset="77"/>
              </a:rPr>
              <a:t>marginal likelihood (normalization)</a:t>
            </a:r>
          </a:p>
        </p:txBody>
      </p:sp>
      <p:pic>
        <p:nvPicPr>
          <p:cNvPr id="14" name="Picture 6" descr="Hand Drawn Arrows Images – Browse 819,710 Stock Photos, Vectors, and Video  | Adobe Stock">
            <a:extLst>
              <a:ext uri="{FF2B5EF4-FFF2-40B4-BE49-F238E27FC236}">
                <a16:creationId xmlns:a16="http://schemas.microsoft.com/office/drawing/2014/main" id="{CC1CE6E8-0364-C547-72B5-F8EF5CE4D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2" r="44583" b="72783"/>
          <a:stretch>
            <a:fillRect/>
          </a:stretch>
        </p:blipFill>
        <p:spPr bwMode="auto">
          <a:xfrm rot="20706021">
            <a:off x="6234680" y="3069948"/>
            <a:ext cx="560130" cy="6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and Drawn Arrows Images – Browse 819,710 Stock Photos, Vectors, and Video  | Adobe Stock">
            <a:extLst>
              <a:ext uri="{FF2B5EF4-FFF2-40B4-BE49-F238E27FC236}">
                <a16:creationId xmlns:a16="http://schemas.microsoft.com/office/drawing/2014/main" id="{7B171954-3604-6EEB-3670-F87F1463C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8" b="69342"/>
          <a:stretch>
            <a:fillRect/>
          </a:stretch>
        </p:blipFill>
        <p:spPr bwMode="auto">
          <a:xfrm flipH="1">
            <a:off x="2638699" y="3242459"/>
            <a:ext cx="404735" cy="7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and Drawn Arrows Images – Browse 819,710 Stock Photos, Vectors, and Video  | Adobe Stock">
            <a:extLst>
              <a:ext uri="{FF2B5EF4-FFF2-40B4-BE49-F238E27FC236}">
                <a16:creationId xmlns:a16="http://schemas.microsoft.com/office/drawing/2014/main" id="{2CFA297A-534B-CDCC-F894-72FDD112C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6" t="75459" r="51916"/>
          <a:stretch>
            <a:fillRect/>
          </a:stretch>
        </p:blipFill>
        <p:spPr bwMode="auto">
          <a:xfrm rot="15108595">
            <a:off x="5227572" y="3265498"/>
            <a:ext cx="442003" cy="4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and Drawn Arrows Images – Browse 819,710 Stock Photos, Vectors, and Video  | Adobe Stock">
            <a:extLst>
              <a:ext uri="{FF2B5EF4-FFF2-40B4-BE49-F238E27FC236}">
                <a16:creationId xmlns:a16="http://schemas.microsoft.com/office/drawing/2014/main" id="{1734424B-409C-8926-A733-67BB9C050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2" t="72126"/>
          <a:stretch>
            <a:fillRect/>
          </a:stretch>
        </p:blipFill>
        <p:spPr bwMode="auto">
          <a:xfrm rot="19962550">
            <a:off x="4918529" y="4902501"/>
            <a:ext cx="495341" cy="63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433C6D-C94D-1842-68CB-1B4B6737A797}"/>
              </a:ext>
            </a:extLst>
          </p:cNvPr>
          <p:cNvSpPr txBox="1"/>
          <p:nvPr/>
        </p:nvSpPr>
        <p:spPr>
          <a:xfrm>
            <a:off x="910770" y="5115867"/>
            <a:ext cx="1727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xiforma" pitchFamily="2" charset="77"/>
              </a:rPr>
              <a:t>parameters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90F323-662E-E932-0E11-0E2394359AD1}"/>
              </a:ext>
            </a:extLst>
          </p:cNvPr>
          <p:cNvSpPr txBox="1"/>
          <p:nvPr/>
        </p:nvSpPr>
        <p:spPr>
          <a:xfrm>
            <a:off x="2563222" y="5115867"/>
            <a:ext cx="22616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Axiforma" pitchFamily="2" charset="77"/>
              </a:rPr>
              <a:t>measurements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EFD243-F1A1-426E-993B-7E1874E802A2}"/>
              </a:ext>
            </a:extLst>
          </p:cNvPr>
          <p:cNvSpPr/>
          <p:nvPr/>
        </p:nvSpPr>
        <p:spPr>
          <a:xfrm>
            <a:off x="993913" y="1760948"/>
            <a:ext cx="10204174" cy="785933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  <a:t>Posterior = Likelihood x Prior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  <a:t>÷ Evidence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BF2A56-D32A-E79A-480F-6E9219273A6F}"/>
              </a:ext>
            </a:extLst>
          </p:cNvPr>
          <p:cNvSpPr txBox="1"/>
          <p:nvPr/>
        </p:nvSpPr>
        <p:spPr>
          <a:xfrm>
            <a:off x="6722815" y="2867550"/>
            <a:ext cx="860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xiforma" pitchFamily="2" charset="77"/>
              </a:rPr>
              <a:t>prior</a:t>
            </a:r>
          </a:p>
        </p:txBody>
      </p:sp>
      <p:pic>
        <p:nvPicPr>
          <p:cNvPr id="20" name="Picture 6" descr="Hand Drawn Arrows Images – Browse 819,710 Stock Photos, Vectors, and Video  | Adobe Stock">
            <a:extLst>
              <a:ext uri="{FF2B5EF4-FFF2-40B4-BE49-F238E27FC236}">
                <a16:creationId xmlns:a16="http://schemas.microsoft.com/office/drawing/2014/main" id="{605641CB-6CD7-DAC1-3616-AF8A6B845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2" r="44583" b="72783"/>
          <a:stretch>
            <a:fillRect/>
          </a:stretch>
        </p:blipFill>
        <p:spPr bwMode="auto">
          <a:xfrm rot="9283181">
            <a:off x="1994404" y="4507760"/>
            <a:ext cx="560130" cy="6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and Drawn Arrows Images – Browse 819,710 Stock Photos, Vectors, and Video  | Adobe Stock">
            <a:extLst>
              <a:ext uri="{FF2B5EF4-FFF2-40B4-BE49-F238E27FC236}">
                <a16:creationId xmlns:a16="http://schemas.microsoft.com/office/drawing/2014/main" id="{1AFC1AE6-1F29-8CF1-3B00-A4EB23723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6" t="75459" r="51916"/>
          <a:stretch>
            <a:fillRect/>
          </a:stretch>
        </p:blipFill>
        <p:spPr bwMode="auto">
          <a:xfrm rot="1800000">
            <a:off x="2936433" y="4624439"/>
            <a:ext cx="509736" cy="5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F562DBF-D0B9-EFE7-605E-3DEEFBBA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10</a:t>
            </a:fld>
            <a:endParaRPr lang="en-US"/>
          </a:p>
        </p:txBody>
      </p:sp>
      <p:pic>
        <p:nvPicPr>
          <p:cNvPr id="32" name="Picture 2" descr="PSCC 2026">
            <a:extLst>
              <a:ext uri="{FF2B5EF4-FFF2-40B4-BE49-F238E27FC236}">
                <a16:creationId xmlns:a16="http://schemas.microsoft.com/office/drawing/2014/main" id="{509726B7-C38E-C94F-CA07-278191F65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9F232EF3-5EF3-9049-463B-8C495392A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9F9106-209F-EBD3-B41F-5ADF0A1BC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13" t="45420" r="39371" b="265"/>
          <a:stretch>
            <a:fillRect/>
          </a:stretch>
        </p:blipFill>
        <p:spPr>
          <a:xfrm>
            <a:off x="4230807" y="4224507"/>
            <a:ext cx="3001788" cy="7895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CD8539-CB4F-968A-10A3-D97DD47383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279" t="2988" r="39371" b="54580"/>
          <a:stretch>
            <a:fillRect/>
          </a:stretch>
        </p:blipFill>
        <p:spPr>
          <a:xfrm>
            <a:off x="6096000" y="3607723"/>
            <a:ext cx="1136595" cy="6167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1A6D46-A61A-3499-C6B6-D86D7011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14" t="12" r="51720" b="54569"/>
          <a:stretch>
            <a:fillRect/>
          </a:stretch>
        </p:blipFill>
        <p:spPr>
          <a:xfrm>
            <a:off x="4230807" y="3564290"/>
            <a:ext cx="1865194" cy="6602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33A165-8F1F-5C4A-A392-8F8C4045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926"/>
          <a:stretch>
            <a:fillRect/>
          </a:stretch>
        </p:blipFill>
        <p:spPr>
          <a:xfrm>
            <a:off x="7351954" y="3564289"/>
            <a:ext cx="3504235" cy="14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Likelihood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80B8B-CFBB-A6F1-1305-71958B4E7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xiforma" pitchFamily="2" charset="77"/>
              </a:rPr>
              <a:t>Probability of observing data under hypothetical parameter values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C6777-3278-BF1D-C69E-174BCCAA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2" descr="PSCC 2026">
            <a:extLst>
              <a:ext uri="{FF2B5EF4-FFF2-40B4-BE49-F238E27FC236}">
                <a16:creationId xmlns:a16="http://schemas.microsoft.com/office/drawing/2014/main" id="{94F243D2-79FD-3BC8-3303-22663CE7D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889BFFFF-60CA-34B4-DAAC-79B8DD0AC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07DCFC-7F6F-1E42-22AA-8236ACE91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020" y="5709044"/>
            <a:ext cx="422190" cy="3707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5F7970-36B4-42D1-73B8-2630C9C2D02A}"/>
              </a:ext>
            </a:extLst>
          </p:cNvPr>
          <p:cNvSpPr txBox="1"/>
          <p:nvPr/>
        </p:nvSpPr>
        <p:spPr>
          <a:xfrm>
            <a:off x="1897067" y="5741426"/>
            <a:ext cx="2359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xiforma" pitchFamily="2" charset="77"/>
              </a:rPr>
              <a:t>No. of samples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4207CF-485C-7068-9B70-EFFEFC096DAC}"/>
              </a:ext>
            </a:extLst>
          </p:cNvPr>
          <p:cNvSpPr txBox="1"/>
          <p:nvPr/>
        </p:nvSpPr>
        <p:spPr>
          <a:xfrm>
            <a:off x="838200" y="2578412"/>
            <a:ext cx="11035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  <a:t>Take the log of the multivariate Gaussian density of independent samples over time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82A2C2-3D2F-540E-18CB-9BF437D1F4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428" r="41100"/>
          <a:stretch>
            <a:fillRect/>
          </a:stretch>
        </p:blipFill>
        <p:spPr>
          <a:xfrm>
            <a:off x="3979215" y="3176351"/>
            <a:ext cx="3593763" cy="11248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134808-22F0-CC26-82E5-0FD3067DBF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5572"/>
          <a:stretch>
            <a:fillRect/>
          </a:stretch>
        </p:blipFill>
        <p:spPr>
          <a:xfrm>
            <a:off x="1432557" y="3171762"/>
            <a:ext cx="2546658" cy="1124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C2A082-6028-D8DD-5ABD-5E34D230471B}"/>
              </a:ext>
            </a:extLst>
          </p:cNvPr>
          <p:cNvSpPr txBox="1"/>
          <p:nvPr/>
        </p:nvSpPr>
        <p:spPr>
          <a:xfrm>
            <a:off x="7890429" y="3411019"/>
            <a:ext cx="3367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  <a:t>Penalizes residuals, weighted by uncertainty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CD1426-76CF-62A4-23CB-F4B023828B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170" y="5223965"/>
            <a:ext cx="381021" cy="41565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540FFE-43E1-E621-D8AF-25AE138799D8}"/>
              </a:ext>
            </a:extLst>
          </p:cNvPr>
          <p:cNvSpPr txBox="1"/>
          <p:nvPr/>
        </p:nvSpPr>
        <p:spPr>
          <a:xfrm>
            <a:off x="1897066" y="5302887"/>
            <a:ext cx="6997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xiforma" pitchFamily="2" charset="77"/>
              </a:rPr>
              <a:t>Measurement noise and model discrepancy covariance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B31344-1449-028A-E814-0088A8A762E2}"/>
              </a:ext>
            </a:extLst>
          </p:cNvPr>
          <p:cNvSpPr txBox="1"/>
          <p:nvPr/>
        </p:nvSpPr>
        <p:spPr>
          <a:xfrm>
            <a:off x="5907188" y="4841499"/>
            <a:ext cx="1762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xiforma" pitchFamily="2" charset="77"/>
              </a:rPr>
              <a:t>Residuals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B0AA7A-7607-ADF8-3D07-318B95AE0B1B}"/>
              </a:ext>
            </a:extLst>
          </p:cNvPr>
          <p:cNvGrpSpPr/>
          <p:nvPr/>
        </p:nvGrpSpPr>
        <p:grpSpPr>
          <a:xfrm>
            <a:off x="1308336" y="4718389"/>
            <a:ext cx="4511266" cy="584776"/>
            <a:chOff x="6304616" y="4495306"/>
            <a:chExt cx="4511266" cy="58477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8BB0E02-27CF-8288-80B2-C8C60E9F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4616" y="4495307"/>
              <a:ext cx="2948241" cy="58477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DEC66DA-D9C2-C014-5737-BA4D6B8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38625" t="496"/>
            <a:stretch>
              <a:fillRect/>
            </a:stretch>
          </p:blipFill>
          <p:spPr>
            <a:xfrm>
              <a:off x="9252857" y="4495306"/>
              <a:ext cx="1563025" cy="584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89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6" grpId="0"/>
      <p:bldP spid="3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Likelihood: Time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80B8B-CFBB-A6F1-1305-71958B4E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2126363"/>
            <a:ext cx="5747657" cy="20672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Axiforma" pitchFamily="2" charset="77"/>
              </a:rPr>
              <a:t>Electromechanical transients exhibit useful time-scale separation: 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Axiforma" pitchFamily="2" charset="77"/>
              </a:rPr>
              <a:t>Initial freq. swing: </a:t>
            </a:r>
            <a:r>
              <a:rPr lang="en-US" sz="2200" b="1" dirty="0">
                <a:latin typeface="Axiforma" pitchFamily="2" charset="77"/>
              </a:rPr>
              <a:t>inertia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Axiforma" pitchFamily="2" charset="77"/>
              </a:rPr>
              <a:t>Oscillation decay: </a:t>
            </a:r>
            <a:r>
              <a:rPr lang="en-US" sz="2200" b="1" dirty="0">
                <a:latin typeface="Axiforma" pitchFamily="2" charset="77"/>
              </a:rPr>
              <a:t>damping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Axiforma" pitchFamily="2" charset="77"/>
              </a:rPr>
              <a:t>Settling response: </a:t>
            </a:r>
            <a:r>
              <a:rPr lang="en-US" sz="2200" b="1" dirty="0">
                <a:latin typeface="Axiforma" pitchFamily="2" charset="77"/>
              </a:rPr>
              <a:t>admittance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C6777-3278-BF1D-C69E-174BCCAA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2" descr="PSCC 2026">
            <a:extLst>
              <a:ext uri="{FF2B5EF4-FFF2-40B4-BE49-F238E27FC236}">
                <a16:creationId xmlns:a16="http://schemas.microsoft.com/office/drawing/2014/main" id="{5D811646-FE8D-DE98-B720-361D87F1D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DDDA6C84-E97E-9F9A-DC92-E3B10961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PMU transient response time-series chart">
            <a:extLst>
              <a:ext uri="{FF2B5EF4-FFF2-40B4-BE49-F238E27FC236}">
                <a16:creationId xmlns:a16="http://schemas.microsoft.com/office/drawing/2014/main" id="{8B6E0F93-5EB9-AE65-C823-EE3247904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82204B-FD7B-E121-3B50-DFE435C0E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04381"/>
            <a:ext cx="5325291" cy="4447007"/>
          </a:xfrm>
          <a:prstGeom prst="rect">
            <a:avLst/>
          </a:prstGeom>
        </p:spPr>
      </p:pic>
      <p:sp>
        <p:nvSpPr>
          <p:cNvPr id="16" name="goal strip">
            <a:extLst>
              <a:ext uri="{FF2B5EF4-FFF2-40B4-BE49-F238E27FC236}">
                <a16:creationId xmlns:a16="http://schemas.microsoft.com/office/drawing/2014/main" id="{99455C98-BCFB-8087-0080-E4FDCF96E7B1}"/>
              </a:ext>
            </a:extLst>
          </p:cNvPr>
          <p:cNvSpPr/>
          <p:nvPr/>
        </p:nvSpPr>
        <p:spPr>
          <a:xfrm>
            <a:off x="6381076" y="4363985"/>
            <a:ext cx="5094441" cy="1143435"/>
          </a:xfrm>
          <a:prstGeom prst="roundRect">
            <a:avLst/>
          </a:prstGeom>
          <a:solidFill>
            <a:srgbClr val="EAF3F6"/>
          </a:solidFill>
          <a:ln w="12700">
            <a:solidFill>
              <a:srgbClr val="D8E3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864" bIns="36576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xiforma" pitchFamily="2" charset="77"/>
              </a:rPr>
              <a:t>Introduce channel specific weights to emphasize informative channels </a:t>
            </a:r>
          </a:p>
        </p:txBody>
      </p:sp>
    </p:spTree>
    <p:extLst>
      <p:ext uri="{BB962C8B-B14F-4D97-AF65-F5344CB8AC3E}">
        <p14:creationId xmlns:p14="http://schemas.microsoft.com/office/powerpoint/2010/main" val="11704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Priors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C272-6CE3-71BB-E58E-45ADE390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56B8D9-3179-EFCA-0DA5-E311E39782A0}"/>
              </a:ext>
            </a:extLst>
          </p:cNvPr>
          <p:cNvGrpSpPr/>
          <p:nvPr/>
        </p:nvGrpSpPr>
        <p:grpSpPr>
          <a:xfrm>
            <a:off x="6306574" y="3255357"/>
            <a:ext cx="2840013" cy="1134450"/>
            <a:chOff x="932645" y="3075970"/>
            <a:chExt cx="2840013" cy="11344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04FBE9-1F96-7467-513E-537EAD647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2645" y="3075970"/>
              <a:ext cx="2840013" cy="70555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5C03B2-92DA-E5CF-7851-D24248A3D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645" y="3790849"/>
              <a:ext cx="2588430" cy="419571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60FF3AF-A452-8166-F01C-96AB12BA8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574" y="4791012"/>
            <a:ext cx="4221772" cy="705556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19C49D4-0382-4B1A-83D7-9D5B529AB3AA}"/>
              </a:ext>
            </a:extLst>
          </p:cNvPr>
          <p:cNvSpPr txBox="1">
            <a:spLocks/>
          </p:cNvSpPr>
          <p:nvPr/>
        </p:nvSpPr>
        <p:spPr>
          <a:xfrm>
            <a:off x="6212129" y="2005012"/>
            <a:ext cx="4704644" cy="98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Axiforma" pitchFamily="2" charset="77"/>
              </a:rPr>
              <a:t>Series r and x are positive, subject to multiplicative uncertainty (aging, temperature), we use log-normal priors</a:t>
            </a:r>
          </a:p>
        </p:txBody>
      </p:sp>
      <p:pic>
        <p:nvPicPr>
          <p:cNvPr id="10" name="Picture 2" descr="PSCC 2026">
            <a:extLst>
              <a:ext uri="{FF2B5EF4-FFF2-40B4-BE49-F238E27FC236}">
                <a16:creationId xmlns:a16="http://schemas.microsoft.com/office/drawing/2014/main" id="{61CB1C3E-CF24-6F3E-7956-E0239709E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261AB818-1910-8441-A2F5-B53990670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104E8-CE96-9002-8232-69BCB73E9128}"/>
              </a:ext>
            </a:extLst>
          </p:cNvPr>
          <p:cNvSpPr txBox="1"/>
          <p:nvPr/>
        </p:nvSpPr>
        <p:spPr>
          <a:xfrm>
            <a:off x="6212129" y="5760847"/>
            <a:ext cx="4704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latin typeface="Axiforma" pitchFamily="2" charset="77"/>
              </a:rPr>
              <a:t>We sample (r, x) then assemble Y</a:t>
            </a:r>
            <a:r>
              <a:rPr lang="en-US" sz="1600" baseline="-25000" dirty="0">
                <a:latin typeface="Axiforma" pitchFamily="2" charset="77"/>
              </a:rPr>
              <a:t>bus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BC2793-C495-D7F1-045C-5299041ACE28}"/>
              </a:ext>
            </a:extLst>
          </p:cNvPr>
          <p:cNvSpPr txBox="1">
            <a:spLocks/>
          </p:cNvSpPr>
          <p:nvPr/>
        </p:nvSpPr>
        <p:spPr>
          <a:xfrm>
            <a:off x="949663" y="2005012"/>
            <a:ext cx="4704644" cy="921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Axiforma" pitchFamily="2" charset="77"/>
              </a:rPr>
              <a:t>M and D are positive, subject to multiplicative uncertainty (aging, rewinding), we use log-normal priors</a:t>
            </a:r>
          </a:p>
          <a:p>
            <a:pPr marL="0" indent="0">
              <a:buNone/>
            </a:pPr>
            <a:endParaRPr lang="en-US" sz="1800" dirty="0">
              <a:latin typeface="Axiforma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9B8C1-ADAB-82AC-8821-929B564CB6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8930" b="54035"/>
          <a:stretch>
            <a:fillRect/>
          </a:stretch>
        </p:blipFill>
        <p:spPr>
          <a:xfrm>
            <a:off x="930215" y="3120667"/>
            <a:ext cx="3664503" cy="362380"/>
          </a:xfrm>
          <a:prstGeom prst="rect">
            <a:avLst/>
          </a:prstGeom>
        </p:spPr>
      </p:pic>
      <p:pic>
        <p:nvPicPr>
          <p:cNvPr id="12" name="Picture 6" descr="Hand Drawn Arrows Images – Browse 819,710 Stock Photos, Vectors, and Video  | Adobe Stock">
            <a:extLst>
              <a:ext uri="{FF2B5EF4-FFF2-40B4-BE49-F238E27FC236}">
                <a16:creationId xmlns:a16="http://schemas.microsoft.com/office/drawing/2014/main" id="{56ED35F2-E2BC-0C57-D040-27D286B59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2" r="44583" b="72783"/>
          <a:stretch>
            <a:fillRect/>
          </a:stretch>
        </p:blipFill>
        <p:spPr bwMode="auto">
          <a:xfrm flipV="1">
            <a:off x="2955958" y="3865893"/>
            <a:ext cx="411875" cy="46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AD99AE-9F3D-1AE0-5501-C49A92E87AAA}"/>
              </a:ext>
            </a:extLst>
          </p:cNvPr>
          <p:cNvSpPr txBox="1"/>
          <p:nvPr/>
        </p:nvSpPr>
        <p:spPr>
          <a:xfrm>
            <a:off x="838200" y="4298598"/>
            <a:ext cx="4704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xiforma" pitchFamily="2" charset="77"/>
              </a:rPr>
              <a:t>centered at nominal values (not true values)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E9D068-20D6-961F-9721-85D6F83CE0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6351" r="40812" b="2013"/>
          <a:stretch>
            <a:fillRect/>
          </a:stretch>
        </p:blipFill>
        <p:spPr>
          <a:xfrm>
            <a:off x="930215" y="3524049"/>
            <a:ext cx="3551575" cy="407088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39212AD-185D-5CBA-8897-64EF89382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rcRect b="3911"/>
          <a:stretch>
            <a:fillRect/>
          </a:stretch>
        </p:blipFill>
        <p:spPr>
          <a:xfrm>
            <a:off x="1214630" y="4710515"/>
            <a:ext cx="3606121" cy="8557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D7D437-78CB-0D03-96AE-240EB0C2882E}"/>
              </a:ext>
            </a:extLst>
          </p:cNvPr>
          <p:cNvSpPr txBox="1"/>
          <p:nvPr/>
        </p:nvSpPr>
        <p:spPr>
          <a:xfrm>
            <a:off x="916853" y="5760847"/>
            <a:ext cx="4490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xiforma" pitchFamily="2" charset="77"/>
              </a:rPr>
              <a:t>Assumed independent across generators before PMU data update them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BC285-9D5D-E625-66D8-4DFE9A10FE2D}"/>
              </a:ext>
            </a:extLst>
          </p:cNvPr>
          <p:cNvSpPr txBox="1"/>
          <p:nvPr/>
        </p:nvSpPr>
        <p:spPr>
          <a:xfrm>
            <a:off x="949663" y="1594678"/>
            <a:ext cx="3379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xiforma" pitchFamily="2" charset="77"/>
              </a:rPr>
              <a:t>Generator Parameters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8A387-52D8-26A8-F748-4A463370C545}"/>
              </a:ext>
            </a:extLst>
          </p:cNvPr>
          <p:cNvSpPr txBox="1"/>
          <p:nvPr/>
        </p:nvSpPr>
        <p:spPr>
          <a:xfrm>
            <a:off x="6221459" y="1594678"/>
            <a:ext cx="3379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xiforma" pitchFamily="2" charset="77"/>
              </a:rPr>
              <a:t>Network Parameters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09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6961645-07E3-80D3-AE00-C301B434A8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3600" y="1552830"/>
            <a:ext cx="10114765" cy="4860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Priors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C272-6CE3-71BB-E58E-45ADE390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2857" y="6356350"/>
            <a:ext cx="2743200" cy="365125"/>
          </a:xfrm>
        </p:spPr>
        <p:txBody>
          <a:bodyPr/>
          <a:lstStyle/>
          <a:p>
            <a:fld id="{7925F430-5872-8A4F-9F20-7186943F8FD0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2" descr="PSCC 2026">
            <a:extLst>
              <a:ext uri="{FF2B5EF4-FFF2-40B4-BE49-F238E27FC236}">
                <a16:creationId xmlns:a16="http://schemas.microsoft.com/office/drawing/2014/main" id="{61CB1C3E-CF24-6F3E-7956-E0239709E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261AB818-1910-8441-A2F5-B53990670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D7611ED-49CF-3D09-A9D7-144C39FC13E2}"/>
              </a:ext>
            </a:extLst>
          </p:cNvPr>
          <p:cNvGrpSpPr/>
          <p:nvPr/>
        </p:nvGrpSpPr>
        <p:grpSpPr>
          <a:xfrm>
            <a:off x="2368550" y="2382660"/>
            <a:ext cx="7454900" cy="3201009"/>
            <a:chOff x="2540000" y="2068511"/>
            <a:chExt cx="7454900" cy="3201009"/>
          </a:xfrm>
        </p:grpSpPr>
        <p:sp>
          <p:nvSpPr>
            <p:cNvPr id="15" name="goal strip">
              <a:extLst>
                <a:ext uri="{FF2B5EF4-FFF2-40B4-BE49-F238E27FC236}">
                  <a16:creationId xmlns:a16="http://schemas.microsoft.com/office/drawing/2014/main" id="{61AD4AFA-C03A-3F87-41D7-03353D4C70F9}"/>
                </a:ext>
              </a:extLst>
            </p:cNvPr>
            <p:cNvSpPr/>
            <p:nvPr/>
          </p:nvSpPr>
          <p:spPr>
            <a:xfrm>
              <a:off x="2540000" y="2068511"/>
              <a:ext cx="7454900" cy="3201009"/>
            </a:xfrm>
            <a:prstGeom prst="roundRect">
              <a:avLst/>
            </a:prstGeom>
            <a:solidFill>
              <a:srgbClr val="EAF3F6"/>
            </a:solidFill>
            <a:ln w="381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4864"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Axiforma" pitchFamily="2" charset="77"/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3468205C-601D-7F27-E0D6-0768F1CA7C54}"/>
                </a:ext>
              </a:extLst>
            </p:cNvPr>
            <p:cNvSpPr txBox="1">
              <a:spLocks/>
            </p:cNvSpPr>
            <p:nvPr/>
          </p:nvSpPr>
          <p:spPr>
            <a:xfrm>
              <a:off x="2781300" y="2247899"/>
              <a:ext cx="6972300" cy="8777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>
                  <a:latin typeface="Axiforma" pitchFamily="2" charset="77"/>
                </a:rPr>
                <a:t>The full prior combines generator priors, network priors, and a final power flow feasibility check</a:t>
              </a: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699EAC1-EDB1-4C70-9734-B286F60E5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519" y="4043882"/>
              <a:ext cx="5417881" cy="91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53875BC-E6D2-D2D9-8F6D-AE3DF0264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3259084"/>
              <a:ext cx="5943600" cy="4699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7877A55-E2FB-F0CD-381F-8A1205FE8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64119" y="4212430"/>
              <a:ext cx="1346200" cy="4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3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Posteriors</a:t>
            </a:r>
            <a:endParaRPr lang="en-US" b="1" dirty="0">
              <a:solidFill>
                <a:srgbClr val="FF0000"/>
              </a:solidFill>
              <a:latin typeface="Axiforma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C272-6CE3-71BB-E58E-45ADE390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4A6B51-FAF0-11C9-A6BC-1884D1EC03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38"/>
          <a:stretch>
            <a:fillRect/>
          </a:stretch>
        </p:blipFill>
        <p:spPr>
          <a:xfrm>
            <a:off x="3033339" y="3705213"/>
            <a:ext cx="5537989" cy="1227952"/>
          </a:xfrm>
          <a:prstGeom prst="rect">
            <a:avLst/>
          </a:prstGeom>
        </p:spPr>
      </p:pic>
      <p:pic>
        <p:nvPicPr>
          <p:cNvPr id="10" name="Picture 2" descr="PSCC 2026">
            <a:extLst>
              <a:ext uri="{FF2B5EF4-FFF2-40B4-BE49-F238E27FC236}">
                <a16:creationId xmlns:a16="http://schemas.microsoft.com/office/drawing/2014/main" id="{AAD8E511-79EC-D26E-5670-F8EAFA3B6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3AEBC69E-1D3C-2001-B1E2-37644F1BF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F450C-5B96-58A6-8222-346ABBA61F2F}"/>
              </a:ext>
            </a:extLst>
          </p:cNvPr>
          <p:cNvSpPr txBox="1"/>
          <p:nvPr/>
        </p:nvSpPr>
        <p:spPr>
          <a:xfrm>
            <a:off x="908946" y="1820363"/>
            <a:ext cx="11041642" cy="461665"/>
          </a:xfrm>
          <a:prstGeom prst="rect">
            <a:avLst/>
          </a:prstGeom>
          <a:noFill/>
        </p:spPr>
        <p:txBody>
          <a:bodyPr wrap="square" lIns="45720" rIns="45720">
            <a:spAutoFit/>
          </a:bodyPr>
          <a:lstStyle/>
          <a:p>
            <a:r>
              <a:rPr sz="2400" b="0" dirty="0">
                <a:latin typeface="Axiforma"/>
              </a:rPr>
              <a:t>Target posterior: data fit, physics feasibility, and prior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49860-C893-CBA8-A75D-B0B4D1A5D868}"/>
              </a:ext>
            </a:extLst>
          </p:cNvPr>
          <p:cNvSpPr txBox="1"/>
          <p:nvPr/>
        </p:nvSpPr>
        <p:spPr>
          <a:xfrm>
            <a:off x="7478936" y="2536055"/>
            <a:ext cx="3791308" cy="707886"/>
          </a:xfrm>
          <a:prstGeom prst="rect">
            <a:avLst/>
          </a:prstGeom>
          <a:noFill/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ctr">
              <a:defRPr sz="2000" b="0">
                <a:solidFill>
                  <a:srgbClr val="6B6F75"/>
                </a:solidFill>
                <a:latin typeface="Axiforma"/>
              </a:defRPr>
            </a:lvl1pPr>
          </a:lstStyle>
          <a:p>
            <a:pPr algn="l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normalization needed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MCMC compares ratios</a:t>
            </a:r>
          </a:p>
        </p:txBody>
      </p:sp>
      <p:sp>
        <p:nvSpPr>
          <p:cNvPr id="13" name="goal strip">
            <a:extLst>
              <a:ext uri="{FF2B5EF4-FFF2-40B4-BE49-F238E27FC236}">
                <a16:creationId xmlns:a16="http://schemas.microsoft.com/office/drawing/2014/main" id="{14FB85D9-D5E0-911D-6814-2864AC11EE89}"/>
              </a:ext>
            </a:extLst>
          </p:cNvPr>
          <p:cNvSpPr/>
          <p:nvPr/>
        </p:nvSpPr>
        <p:spPr>
          <a:xfrm>
            <a:off x="912299" y="2450264"/>
            <a:ext cx="6378016" cy="910740"/>
          </a:xfrm>
          <a:prstGeom prst="roundRect">
            <a:avLst/>
          </a:prstGeom>
          <a:solidFill>
            <a:srgbClr val="EAF3F6"/>
          </a:solidFill>
          <a:ln w="12700">
            <a:solidFill>
              <a:srgbClr val="D8E3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864" bIns="36576" rtlCol="0" anchor="ctr"/>
          <a:lstStyle/>
          <a:p>
            <a:pPr algn="ctr"/>
            <a:endParaRPr lang="en-US" sz="2100" dirty="0">
              <a:solidFill>
                <a:schemeClr val="tx1"/>
              </a:solidFill>
              <a:latin typeface="Axiforma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376ED1-CC55-74C7-5529-7D61C5C78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020" y="2697871"/>
            <a:ext cx="5918446" cy="4155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C37D29-9D18-F9BF-41B6-674B4BB9CF2C}"/>
              </a:ext>
            </a:extLst>
          </p:cNvPr>
          <p:cNvSpPr txBox="1"/>
          <p:nvPr/>
        </p:nvSpPr>
        <p:spPr>
          <a:xfrm>
            <a:off x="912299" y="3962346"/>
            <a:ext cx="1891496" cy="707885"/>
          </a:xfrm>
          <a:prstGeom prst="rect">
            <a:avLst/>
          </a:prstGeom>
          <a:noFill/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ctr">
              <a:defRPr sz="2000" b="0">
                <a:solidFill>
                  <a:srgbClr val="6B6F75"/>
                </a:solidFill>
                <a:latin typeface="Axiforma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 posterior looks like this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C741C-BDD2-BA5B-31E7-204970EE8389}"/>
              </a:ext>
            </a:extLst>
          </p:cNvPr>
          <p:cNvSpPr txBox="1"/>
          <p:nvPr/>
        </p:nvSpPr>
        <p:spPr>
          <a:xfrm>
            <a:off x="838200" y="5271573"/>
            <a:ext cx="8796454" cy="370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xiforma"/>
              </a:rPr>
              <a:t>Data moves posterior towards true when DAE response improves</a:t>
            </a:r>
          </a:p>
        </p:txBody>
      </p:sp>
    </p:spTree>
    <p:extLst>
      <p:ext uri="{BB962C8B-B14F-4D97-AF65-F5344CB8AC3E}">
        <p14:creationId xmlns:p14="http://schemas.microsoft.com/office/powerpoint/2010/main" val="29069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MCMC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2F65D-DC15-7057-732A-7174293A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16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B6EFEA-CEA5-35B5-19AE-5F9B6678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Axiforma" pitchFamily="2" charset="77"/>
              </a:rPr>
              <a:t>MCMC: Sampling method that explores posterior by repeatedly proposing parameter values, keeping the ones that explain the data well, and using the accepted samples to estimate uncertainty.</a:t>
            </a:r>
          </a:p>
        </p:txBody>
      </p:sp>
      <p:pic>
        <p:nvPicPr>
          <p:cNvPr id="11" name="Picture 2" descr="PSCC 2026">
            <a:extLst>
              <a:ext uri="{FF2B5EF4-FFF2-40B4-BE49-F238E27FC236}">
                <a16:creationId xmlns:a16="http://schemas.microsoft.com/office/drawing/2014/main" id="{D2955221-ED36-4B2F-3783-02D62B185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BEC439A9-3213-703E-BE3D-4E4BB18DB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46E76-F08D-33EC-AF98-2F518998C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82" y="3315219"/>
            <a:ext cx="10733418" cy="31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DAE MCMC</a:t>
            </a:r>
            <a:endParaRPr lang="en-US" b="1" dirty="0">
              <a:solidFill>
                <a:srgbClr val="FF0000"/>
              </a:solidFill>
              <a:latin typeface="Axiforma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C272-6CE3-71BB-E58E-45ADE390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2" descr="PSCC 2026">
            <a:extLst>
              <a:ext uri="{FF2B5EF4-FFF2-40B4-BE49-F238E27FC236}">
                <a16:creationId xmlns:a16="http://schemas.microsoft.com/office/drawing/2014/main" id="{AAD8E511-79EC-D26E-5670-F8EAFA3B6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3AEBC69E-1D3C-2001-B1E2-37644F1BF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4D89869-0BFD-31CB-0A97-33AEF0B25777}"/>
              </a:ext>
            </a:extLst>
          </p:cNvPr>
          <p:cNvGrpSpPr/>
          <p:nvPr/>
        </p:nvGrpSpPr>
        <p:grpSpPr>
          <a:xfrm>
            <a:off x="3360896" y="3445247"/>
            <a:ext cx="2357902" cy="1343096"/>
            <a:chOff x="3360896" y="3445247"/>
            <a:chExt cx="2357902" cy="1343096"/>
          </a:xfrm>
        </p:grpSpPr>
        <p:sp>
          <p:nvSpPr>
            <p:cNvPr id="22" name="goal strip">
              <a:extLst>
                <a:ext uri="{FF2B5EF4-FFF2-40B4-BE49-F238E27FC236}">
                  <a16:creationId xmlns:a16="http://schemas.microsoft.com/office/drawing/2014/main" id="{62B239D0-516F-EDF7-D2E5-43CA46F70EC4}"/>
                </a:ext>
              </a:extLst>
            </p:cNvPr>
            <p:cNvSpPr/>
            <p:nvPr/>
          </p:nvSpPr>
          <p:spPr>
            <a:xfrm>
              <a:off x="3360896" y="4033322"/>
              <a:ext cx="2357902" cy="755021"/>
            </a:xfrm>
            <a:prstGeom prst="roundRect">
              <a:avLst/>
            </a:prstGeom>
            <a:solidFill>
              <a:srgbClr val="EAF3F6"/>
            </a:solidFill>
            <a:ln w="127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4864"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Axiforma" pitchFamily="2" charset="7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CB9887-5E01-52F7-5F40-E0890927917F}"/>
                </a:ext>
              </a:extLst>
            </p:cNvPr>
            <p:cNvSpPr txBox="1"/>
            <p:nvPr/>
          </p:nvSpPr>
          <p:spPr>
            <a:xfrm>
              <a:off x="3417832" y="4087433"/>
              <a:ext cx="2264254" cy="369332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lang="en-US" b="1" dirty="0">
                  <a:latin typeface="Axiforma"/>
                </a:rPr>
                <a:t>Perturb one block</a:t>
              </a:r>
              <a:endParaRPr b="1" dirty="0">
                <a:latin typeface="Axiforma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1EADECD-5F7F-D80F-4E15-F7CC02F17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5226" y="4402079"/>
              <a:ext cx="1777386" cy="300078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E2A859C-F985-3AD5-80AA-7D8983259FAA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>
            <a:xfrm>
              <a:off x="4539847" y="3445247"/>
              <a:ext cx="0" cy="58807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  <a:alpha val="2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CC1069C-D535-9104-0EF9-1D64DBC72996}"/>
              </a:ext>
            </a:extLst>
          </p:cNvPr>
          <p:cNvGrpSpPr/>
          <p:nvPr/>
        </p:nvGrpSpPr>
        <p:grpSpPr>
          <a:xfrm>
            <a:off x="3351182" y="4788343"/>
            <a:ext cx="2756933" cy="1818225"/>
            <a:chOff x="3351182" y="4788343"/>
            <a:chExt cx="2756933" cy="1818225"/>
          </a:xfrm>
        </p:grpSpPr>
        <p:sp>
          <p:nvSpPr>
            <p:cNvPr id="26" name="goal strip">
              <a:extLst>
                <a:ext uri="{FF2B5EF4-FFF2-40B4-BE49-F238E27FC236}">
                  <a16:creationId xmlns:a16="http://schemas.microsoft.com/office/drawing/2014/main" id="{91C1AD78-4C32-06AB-3ADB-D9B08B5CAE7C}"/>
                </a:ext>
              </a:extLst>
            </p:cNvPr>
            <p:cNvSpPr/>
            <p:nvPr/>
          </p:nvSpPr>
          <p:spPr>
            <a:xfrm>
              <a:off x="3360896" y="5393475"/>
              <a:ext cx="2367616" cy="755021"/>
            </a:xfrm>
            <a:prstGeom prst="roundRect">
              <a:avLst/>
            </a:prstGeom>
            <a:solidFill>
              <a:srgbClr val="EAF3F6"/>
            </a:solidFill>
            <a:ln w="127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4864"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Axiforma" pitchFamily="2" charset="7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5B4CA3-9EFB-CCB5-14C2-F8940BB08EBC}"/>
                </a:ext>
              </a:extLst>
            </p:cNvPr>
            <p:cNvSpPr txBox="1"/>
            <p:nvPr/>
          </p:nvSpPr>
          <p:spPr>
            <a:xfrm>
              <a:off x="3685960" y="5447586"/>
              <a:ext cx="1466850" cy="369332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lang="en-US" b="1" dirty="0">
                  <a:latin typeface="Axiforma"/>
                </a:rPr>
                <a:t>Obtain</a:t>
              </a:r>
              <a:endParaRPr b="1" dirty="0">
                <a:latin typeface="Axiforma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A5756B2-9657-447F-260E-5111EEAA2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-1" r="92845" b="1025"/>
            <a:stretch>
              <a:fillRect/>
            </a:stretch>
          </p:blipFill>
          <p:spPr>
            <a:xfrm>
              <a:off x="4890852" y="5500414"/>
              <a:ext cx="192573" cy="28406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A3846A9-BBE3-9790-3C57-B42F36CB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7352"/>
            <a:stretch>
              <a:fillRect/>
            </a:stretch>
          </p:blipFill>
          <p:spPr>
            <a:xfrm>
              <a:off x="3360896" y="6237236"/>
              <a:ext cx="2747219" cy="3693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02BBEEB-80D2-856C-D284-FB157E235263}"/>
                </a:ext>
              </a:extLst>
            </p:cNvPr>
            <p:cNvSpPr txBox="1"/>
            <p:nvPr/>
          </p:nvSpPr>
          <p:spPr>
            <a:xfrm>
              <a:off x="3351182" y="5728984"/>
              <a:ext cx="2367614" cy="338554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lang="en-US" sz="1600" dirty="0">
                  <a:latin typeface="Axiforma"/>
                </a:rPr>
                <a:t>Physical parameters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385C125-9944-20F6-E410-19E67B7A4EE9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>
            <a:xfrm>
              <a:off x="4539847" y="4788343"/>
              <a:ext cx="4857" cy="60513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  <a:alpha val="2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A83804-1463-FD0A-DDF3-E27C8B65BD01}"/>
                </a:ext>
              </a:extLst>
            </p:cNvPr>
            <p:cNvSpPr txBox="1"/>
            <p:nvPr/>
          </p:nvSpPr>
          <p:spPr>
            <a:xfrm>
              <a:off x="4634205" y="4827448"/>
              <a:ext cx="14312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xiforma" pitchFamily="2" charset="77"/>
                  <a:sym typeface="Wingdings" pitchFamily="2" charset="2"/>
                </a:rPr>
                <a:t>check box constraints</a:t>
              </a:r>
              <a:endParaRPr lang="en-US" sz="1400" dirty="0">
                <a:latin typeface="Axiforma" pitchFamily="2" charset="77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44C7A7C-6DC0-1679-6C56-ED64AD78121D}"/>
              </a:ext>
            </a:extLst>
          </p:cNvPr>
          <p:cNvGrpSpPr/>
          <p:nvPr/>
        </p:nvGrpSpPr>
        <p:grpSpPr>
          <a:xfrm>
            <a:off x="6215581" y="2690226"/>
            <a:ext cx="5410966" cy="1255586"/>
            <a:chOff x="6215581" y="2690226"/>
            <a:chExt cx="5410966" cy="1255586"/>
          </a:xfrm>
        </p:grpSpPr>
        <p:sp>
          <p:nvSpPr>
            <p:cNvPr id="40" name="goal strip">
              <a:extLst>
                <a:ext uri="{FF2B5EF4-FFF2-40B4-BE49-F238E27FC236}">
                  <a16:creationId xmlns:a16="http://schemas.microsoft.com/office/drawing/2014/main" id="{B574649B-7538-9417-6F06-57F6BCA0BCF4}"/>
                </a:ext>
              </a:extLst>
            </p:cNvPr>
            <p:cNvSpPr/>
            <p:nvPr/>
          </p:nvSpPr>
          <p:spPr>
            <a:xfrm>
              <a:off x="6215582" y="2690226"/>
              <a:ext cx="2367616" cy="755021"/>
            </a:xfrm>
            <a:prstGeom prst="roundRect">
              <a:avLst/>
            </a:prstGeom>
            <a:solidFill>
              <a:srgbClr val="EAF3F6"/>
            </a:solidFill>
            <a:ln w="127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4864"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Axiforma" pitchFamily="2" charset="7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DF44F7-9B48-7565-CC3A-03966157C881}"/>
                </a:ext>
              </a:extLst>
            </p:cNvPr>
            <p:cNvSpPr txBox="1"/>
            <p:nvPr/>
          </p:nvSpPr>
          <p:spPr>
            <a:xfrm>
              <a:off x="6215581" y="2783252"/>
              <a:ext cx="2367616" cy="369332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lang="en-US" b="1" dirty="0">
                  <a:latin typeface="Axiforma"/>
                </a:rPr>
                <a:t>Full DAE Solve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A1707E-5195-E534-D2AA-EEE5A8C0F672}"/>
                </a:ext>
              </a:extLst>
            </p:cNvPr>
            <p:cNvSpPr txBox="1"/>
            <p:nvPr/>
          </p:nvSpPr>
          <p:spPr>
            <a:xfrm>
              <a:off x="6215581" y="3039927"/>
              <a:ext cx="23676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Axiforma" pitchFamily="2" charset="77"/>
                  <a:sym typeface="Wingdings" pitchFamily="2" charset="2"/>
                </a:rPr>
                <a:t>Metropolis correction</a:t>
              </a:r>
              <a:endParaRPr lang="en-US" sz="1600" dirty="0">
                <a:latin typeface="Axiforma" pitchFamily="2" charset="77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5DCD812-F426-D4E9-18A2-D5BD028D7F75}"/>
                </a:ext>
              </a:extLst>
            </p:cNvPr>
            <p:cNvSpPr txBox="1"/>
            <p:nvPr/>
          </p:nvSpPr>
          <p:spPr>
            <a:xfrm>
              <a:off x="8674150" y="2712576"/>
              <a:ext cx="273458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xiforma" pitchFamily="2" charset="77"/>
                  <a:sym typeface="Wingdings" pitchFamily="2" charset="2"/>
                </a:rPr>
                <a:t>Accept with probability</a:t>
              </a:r>
              <a:endParaRPr lang="en-US" sz="1600" dirty="0">
                <a:latin typeface="Axiforma" pitchFamily="2" charset="77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C045110-6778-3BE4-25FB-6F52C2870F92}"/>
                </a:ext>
              </a:extLst>
            </p:cNvPr>
            <p:cNvCxnSpPr>
              <a:cxnSpLocks/>
              <a:stCxn id="35" idx="0"/>
              <a:endCxn id="40" idx="2"/>
            </p:cNvCxnSpPr>
            <p:nvPr/>
          </p:nvCxnSpPr>
          <p:spPr>
            <a:xfrm flipH="1" flipV="1">
              <a:off x="7399390" y="3445247"/>
              <a:ext cx="1" cy="50056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  <a:alpha val="2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B827CD0-82B2-D3B4-84E3-574FC776D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37088" y="2980719"/>
              <a:ext cx="2889459" cy="480813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CBEEC29-4933-D03C-D30B-E62D47DEB078}"/>
              </a:ext>
            </a:extLst>
          </p:cNvPr>
          <p:cNvGrpSpPr/>
          <p:nvPr/>
        </p:nvGrpSpPr>
        <p:grpSpPr>
          <a:xfrm>
            <a:off x="6215582" y="3945812"/>
            <a:ext cx="5193152" cy="1450788"/>
            <a:chOff x="6215582" y="3945812"/>
            <a:chExt cx="5193152" cy="1450788"/>
          </a:xfrm>
        </p:grpSpPr>
        <p:sp>
          <p:nvSpPr>
            <p:cNvPr id="35" name="goal strip">
              <a:extLst>
                <a:ext uri="{FF2B5EF4-FFF2-40B4-BE49-F238E27FC236}">
                  <a16:creationId xmlns:a16="http://schemas.microsoft.com/office/drawing/2014/main" id="{E93E6EA6-762B-1CBC-C46C-A3A84846ADA7}"/>
                </a:ext>
              </a:extLst>
            </p:cNvPr>
            <p:cNvSpPr/>
            <p:nvPr/>
          </p:nvSpPr>
          <p:spPr>
            <a:xfrm>
              <a:off x="6215583" y="3945812"/>
              <a:ext cx="2367616" cy="910740"/>
            </a:xfrm>
            <a:prstGeom prst="roundRect">
              <a:avLst/>
            </a:prstGeom>
            <a:solidFill>
              <a:srgbClr val="EAF3F6"/>
            </a:solidFill>
            <a:ln w="127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4864"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Axiforma" pitchFamily="2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41C24E-B1C3-0CBE-8982-1D81D8E11183}"/>
                </a:ext>
              </a:extLst>
            </p:cNvPr>
            <p:cNvSpPr txBox="1"/>
            <p:nvPr/>
          </p:nvSpPr>
          <p:spPr>
            <a:xfrm>
              <a:off x="6215582" y="4122921"/>
              <a:ext cx="2367616" cy="369332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lang="en-US" b="1" dirty="0">
                  <a:latin typeface="Axiforma"/>
                </a:rPr>
                <a:t>Coarse DAE Filter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F1BF84-CCC0-FCA6-3400-E912AC63FD4A}"/>
                </a:ext>
              </a:extLst>
            </p:cNvPr>
            <p:cNvSpPr txBox="1"/>
            <p:nvPr/>
          </p:nvSpPr>
          <p:spPr>
            <a:xfrm>
              <a:off x="6215582" y="4379596"/>
              <a:ext cx="23676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Axiforma" pitchFamily="2" charset="77"/>
                  <a:sym typeface="Wingdings" pitchFamily="2" charset="2"/>
                </a:rPr>
                <a:t>Filter bad proposals</a:t>
              </a:r>
              <a:endParaRPr lang="en-US" sz="1600" dirty="0">
                <a:latin typeface="Axiforma" pitchFamily="2" charset="7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EA8CB56-34FF-61E8-6C1D-398DB4180120}"/>
                </a:ext>
              </a:extLst>
            </p:cNvPr>
            <p:cNvSpPr txBox="1"/>
            <p:nvPr/>
          </p:nvSpPr>
          <p:spPr>
            <a:xfrm>
              <a:off x="8674150" y="4026144"/>
              <a:ext cx="273458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xiforma" pitchFamily="2" charset="77"/>
                  <a:sym typeface="Wingdings" pitchFamily="2" charset="2"/>
                </a:rPr>
                <a:t>Accept with probability</a:t>
              </a:r>
              <a:endParaRPr lang="en-US" sz="1600" dirty="0">
                <a:latin typeface="Axiforma" pitchFamily="2" charset="77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53935E3-77DB-55A4-2BDD-5C0E1557EDAB}"/>
                </a:ext>
              </a:extLst>
            </p:cNvPr>
            <p:cNvCxnSpPr>
              <a:cxnSpLocks/>
              <a:stCxn id="31" idx="0"/>
              <a:endCxn id="35" idx="2"/>
            </p:cNvCxnSpPr>
            <p:nvPr/>
          </p:nvCxnSpPr>
          <p:spPr>
            <a:xfrm flipV="1">
              <a:off x="7399391" y="4856552"/>
              <a:ext cx="0" cy="54004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  <a:alpha val="2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8693E2D4-A811-644E-8E44-930072B8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53954" y="4353077"/>
              <a:ext cx="2121286" cy="379705"/>
            </a:xfrm>
            <a:prstGeom prst="rect">
              <a:avLst/>
            </a:prstGeom>
          </p:spPr>
        </p:pic>
      </p:grpSp>
      <p:sp>
        <p:nvSpPr>
          <p:cNvPr id="101" name="goal strip">
            <a:extLst>
              <a:ext uri="{FF2B5EF4-FFF2-40B4-BE49-F238E27FC236}">
                <a16:creationId xmlns:a16="http://schemas.microsoft.com/office/drawing/2014/main" id="{6590222C-DF36-9B25-380E-392651E1E341}"/>
              </a:ext>
            </a:extLst>
          </p:cNvPr>
          <p:cNvSpPr/>
          <p:nvPr/>
        </p:nvSpPr>
        <p:spPr>
          <a:xfrm>
            <a:off x="1020274" y="2690226"/>
            <a:ext cx="1834123" cy="755021"/>
          </a:xfrm>
          <a:prstGeom prst="roundRect">
            <a:avLst/>
          </a:prstGeom>
          <a:solidFill>
            <a:srgbClr val="EAF3F6"/>
          </a:solidFill>
          <a:ln w="12700">
            <a:solidFill>
              <a:srgbClr val="D8E3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864" bIns="36576" rtlCol="0" anchor="ctr"/>
          <a:lstStyle/>
          <a:p>
            <a:pPr algn="ctr"/>
            <a:endParaRPr lang="en-US" sz="2100" dirty="0">
              <a:solidFill>
                <a:schemeClr val="tx1"/>
              </a:solidFill>
              <a:latin typeface="Axiforma" pitchFamily="2" charset="77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D270C8B-46DB-EF89-7C6D-BFAB9B0F03E7}"/>
              </a:ext>
            </a:extLst>
          </p:cNvPr>
          <p:cNvSpPr txBox="1"/>
          <p:nvPr/>
        </p:nvSpPr>
        <p:spPr>
          <a:xfrm>
            <a:off x="1116031" y="2783252"/>
            <a:ext cx="1642610" cy="369332"/>
          </a:xfrm>
          <a:prstGeom prst="rect">
            <a:avLst/>
          </a:prstGeom>
          <a:noFill/>
        </p:spPr>
        <p:txBody>
          <a:bodyPr wrap="square" lIns="45720" rIns="45720">
            <a:spAutoFit/>
          </a:bodyPr>
          <a:lstStyle/>
          <a:p>
            <a:pPr algn="ctr"/>
            <a:r>
              <a:rPr lang="en-US" b="1" dirty="0">
                <a:latin typeface="Axiforma"/>
              </a:rPr>
              <a:t>Initialize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2F6D648-40A2-3448-1FEE-FC2A9C1654F2}"/>
              </a:ext>
            </a:extLst>
          </p:cNvPr>
          <p:cNvSpPr txBox="1"/>
          <p:nvPr/>
        </p:nvSpPr>
        <p:spPr>
          <a:xfrm>
            <a:off x="971341" y="3039927"/>
            <a:ext cx="1931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xiforma" pitchFamily="2" charset="77"/>
                <a:sym typeface="Wingdings" pitchFamily="2" charset="2"/>
              </a:rPr>
              <a:t>Nonlinear LS</a:t>
            </a:r>
            <a:endParaRPr lang="en-US" sz="1600" dirty="0">
              <a:latin typeface="Axiforma" pitchFamily="2" charset="77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A378F1-6759-CFF4-A319-4D63EB382BB4}"/>
              </a:ext>
            </a:extLst>
          </p:cNvPr>
          <p:cNvGrpSpPr/>
          <p:nvPr/>
        </p:nvGrpSpPr>
        <p:grpSpPr>
          <a:xfrm>
            <a:off x="2854397" y="2690226"/>
            <a:ext cx="2864401" cy="755021"/>
            <a:chOff x="2854397" y="2690226"/>
            <a:chExt cx="2864401" cy="755021"/>
          </a:xfrm>
        </p:grpSpPr>
        <p:sp>
          <p:nvSpPr>
            <p:cNvPr id="21" name="goal strip">
              <a:extLst>
                <a:ext uri="{FF2B5EF4-FFF2-40B4-BE49-F238E27FC236}">
                  <a16:creationId xmlns:a16="http://schemas.microsoft.com/office/drawing/2014/main" id="{A1FDA949-8605-0CC3-8313-6255F2A15E0A}"/>
                </a:ext>
              </a:extLst>
            </p:cNvPr>
            <p:cNvSpPr/>
            <p:nvPr/>
          </p:nvSpPr>
          <p:spPr>
            <a:xfrm>
              <a:off x="3360896" y="2690226"/>
              <a:ext cx="2357902" cy="755021"/>
            </a:xfrm>
            <a:prstGeom prst="roundRect">
              <a:avLst/>
            </a:prstGeom>
            <a:solidFill>
              <a:srgbClr val="EAF3F6"/>
            </a:solidFill>
            <a:ln w="127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4864"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Axiforma" pitchFamily="2" charset="7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D23192-49C2-8432-7787-1CBACB5174F6}"/>
                </a:ext>
              </a:extLst>
            </p:cNvPr>
            <p:cNvSpPr txBox="1"/>
            <p:nvPr/>
          </p:nvSpPr>
          <p:spPr>
            <a:xfrm>
              <a:off x="3598207" y="2760476"/>
              <a:ext cx="1732243" cy="615553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lang="en-US" sz="1700" b="1" dirty="0">
                  <a:latin typeface="Axiforma"/>
                </a:rPr>
                <a:t>  Current MCMC state</a:t>
              </a:r>
              <a:endParaRPr sz="1700" b="1" dirty="0">
                <a:latin typeface="Axiforma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E69A112-DA4D-37E9-30CF-DDBE53410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19448" y="3108949"/>
              <a:ext cx="173940" cy="207072"/>
            </a:xfrm>
            <a:prstGeom prst="rect">
              <a:avLst/>
            </a:prstGeom>
          </p:spPr>
        </p:pic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84A512F-3D8E-56FD-DD77-C5B65E96AC45}"/>
                </a:ext>
              </a:extLst>
            </p:cNvPr>
            <p:cNvCxnSpPr>
              <a:cxnSpLocks/>
              <a:stCxn id="101" idx="3"/>
            </p:cNvCxnSpPr>
            <p:nvPr/>
          </p:nvCxnSpPr>
          <p:spPr>
            <a:xfrm>
              <a:off x="2854397" y="3067737"/>
              <a:ext cx="506498" cy="31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  <a:alpha val="2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C16B420-8E93-F3E3-1B14-A443B74F8A42}"/>
              </a:ext>
            </a:extLst>
          </p:cNvPr>
          <p:cNvGrpSpPr/>
          <p:nvPr/>
        </p:nvGrpSpPr>
        <p:grpSpPr>
          <a:xfrm>
            <a:off x="6215581" y="1428984"/>
            <a:ext cx="2367617" cy="1255586"/>
            <a:chOff x="6215581" y="1428984"/>
            <a:chExt cx="2367617" cy="1255586"/>
          </a:xfrm>
        </p:grpSpPr>
        <p:sp>
          <p:nvSpPr>
            <p:cNvPr id="111" name="goal strip">
              <a:extLst>
                <a:ext uri="{FF2B5EF4-FFF2-40B4-BE49-F238E27FC236}">
                  <a16:creationId xmlns:a16="http://schemas.microsoft.com/office/drawing/2014/main" id="{19E29DB4-9734-4A57-67FF-FCDB1B7A40BE}"/>
                </a:ext>
              </a:extLst>
            </p:cNvPr>
            <p:cNvSpPr/>
            <p:nvPr/>
          </p:nvSpPr>
          <p:spPr>
            <a:xfrm>
              <a:off x="6215582" y="1428984"/>
              <a:ext cx="2367616" cy="755021"/>
            </a:xfrm>
            <a:prstGeom prst="roundRect">
              <a:avLst/>
            </a:prstGeom>
            <a:solidFill>
              <a:srgbClr val="EAF3F6"/>
            </a:solidFill>
            <a:ln w="127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4864"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Axiforma" pitchFamily="2" charset="77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D216AF6-CBA6-CD2B-1EBE-369B8DA619E6}"/>
                </a:ext>
              </a:extLst>
            </p:cNvPr>
            <p:cNvSpPr txBox="1"/>
            <p:nvPr/>
          </p:nvSpPr>
          <p:spPr>
            <a:xfrm>
              <a:off x="6215581" y="1522010"/>
              <a:ext cx="2367616" cy="369332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lang="en-US" b="1" dirty="0">
                  <a:latin typeface="Axiforma"/>
                </a:rPr>
                <a:t>Target posterior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0B63A06-84E6-1F2B-30DE-C7E53DF5937A}"/>
                </a:ext>
              </a:extLst>
            </p:cNvPr>
            <p:cNvSpPr txBox="1"/>
            <p:nvPr/>
          </p:nvSpPr>
          <p:spPr>
            <a:xfrm>
              <a:off x="6215581" y="1778685"/>
              <a:ext cx="23676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Axiforma" pitchFamily="2" charset="77"/>
                  <a:sym typeface="Wingdings" pitchFamily="2" charset="2"/>
                </a:rPr>
                <a:t>Exact DAE-aware</a:t>
              </a:r>
              <a:endParaRPr lang="en-US" sz="1600" dirty="0">
                <a:latin typeface="Axiforma" pitchFamily="2" charset="77"/>
              </a:endParaRP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C0F31923-E559-A06B-06EE-9323964EC4D2}"/>
                </a:ext>
              </a:extLst>
            </p:cNvPr>
            <p:cNvCxnSpPr>
              <a:cxnSpLocks/>
              <a:endCxn id="111" idx="2"/>
            </p:cNvCxnSpPr>
            <p:nvPr/>
          </p:nvCxnSpPr>
          <p:spPr>
            <a:xfrm flipH="1" flipV="1">
              <a:off x="7399390" y="2184005"/>
              <a:ext cx="1" cy="50056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  <a:alpha val="2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F5D04E5-B98D-89CA-A1C7-E5597D4B2661}"/>
              </a:ext>
            </a:extLst>
          </p:cNvPr>
          <p:cNvGrpSpPr/>
          <p:nvPr/>
        </p:nvGrpSpPr>
        <p:grpSpPr>
          <a:xfrm>
            <a:off x="1769246" y="1596656"/>
            <a:ext cx="4446337" cy="1093569"/>
            <a:chOff x="1769246" y="1596656"/>
            <a:chExt cx="4446337" cy="1093569"/>
          </a:xfrm>
        </p:grpSpPr>
        <p:cxnSp>
          <p:nvCxnSpPr>
            <p:cNvPr id="122" name="Elbow Connector 121">
              <a:extLst>
                <a:ext uri="{FF2B5EF4-FFF2-40B4-BE49-F238E27FC236}">
                  <a16:creationId xmlns:a16="http://schemas.microsoft.com/office/drawing/2014/main" id="{C0A7A18D-CF30-DD51-8CA0-973749FB0637}"/>
                </a:ext>
              </a:extLst>
            </p:cNvPr>
            <p:cNvCxnSpPr>
              <a:stCxn id="111" idx="1"/>
              <a:endCxn id="21" idx="0"/>
            </p:cNvCxnSpPr>
            <p:nvPr/>
          </p:nvCxnSpPr>
          <p:spPr>
            <a:xfrm rot="10800000" flipV="1">
              <a:off x="4539848" y="1806494"/>
              <a:ext cx="1675735" cy="883731"/>
            </a:xfrm>
            <a:prstGeom prst="bentConnector2">
              <a:avLst/>
            </a:prstGeom>
            <a:ln w="76200">
              <a:solidFill>
                <a:schemeClr val="accent1">
                  <a:lumMod val="50000"/>
                  <a:alpha val="2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83C0348A-D985-AC87-381B-CE63D315F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69246" y="1596656"/>
              <a:ext cx="2650139" cy="842950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6EA9498-D7B9-1632-215E-9DC964136CA1}"/>
              </a:ext>
            </a:extLst>
          </p:cNvPr>
          <p:cNvGrpSpPr/>
          <p:nvPr/>
        </p:nvGrpSpPr>
        <p:grpSpPr>
          <a:xfrm>
            <a:off x="5728512" y="5396600"/>
            <a:ext cx="2854687" cy="755021"/>
            <a:chOff x="5728512" y="5396600"/>
            <a:chExt cx="2854687" cy="75502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E553AB8-2FEC-453C-87B5-6FFD3F669584}"/>
                </a:ext>
              </a:extLst>
            </p:cNvPr>
            <p:cNvGrpSpPr/>
            <p:nvPr/>
          </p:nvGrpSpPr>
          <p:grpSpPr>
            <a:xfrm>
              <a:off x="5728512" y="5396600"/>
              <a:ext cx="2854687" cy="755021"/>
              <a:chOff x="5728512" y="5396600"/>
              <a:chExt cx="2854687" cy="755021"/>
            </a:xfrm>
          </p:grpSpPr>
          <p:sp>
            <p:nvSpPr>
              <p:cNvPr id="31" name="goal strip">
                <a:extLst>
                  <a:ext uri="{FF2B5EF4-FFF2-40B4-BE49-F238E27FC236}">
                    <a16:creationId xmlns:a16="http://schemas.microsoft.com/office/drawing/2014/main" id="{2B75531C-C027-9E5A-D6CB-FBBBB2EC4ABB}"/>
                  </a:ext>
                </a:extLst>
              </p:cNvPr>
              <p:cNvSpPr/>
              <p:nvPr/>
            </p:nvSpPr>
            <p:spPr>
              <a:xfrm>
                <a:off x="6215583" y="5396600"/>
                <a:ext cx="2367616" cy="755021"/>
              </a:xfrm>
              <a:prstGeom prst="roundRect">
                <a:avLst/>
              </a:prstGeom>
              <a:solidFill>
                <a:srgbClr val="EAF3F6"/>
              </a:solidFill>
              <a:ln w="12700">
                <a:solidFill>
                  <a:srgbClr val="D8E3E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54864" bIns="36576" rtlCol="0" anchor="ctr"/>
              <a:lstStyle/>
              <a:p>
                <a:pPr algn="ctr"/>
                <a:endParaRPr lang="en-US" sz="2100" dirty="0">
                  <a:solidFill>
                    <a:schemeClr val="tx1"/>
                  </a:solidFill>
                  <a:latin typeface="Axiforma" pitchFamily="2" charset="77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E0DCB5-E423-0002-1746-E89B20E7D451}"/>
                  </a:ext>
                </a:extLst>
              </p:cNvPr>
              <p:cNvSpPr txBox="1"/>
              <p:nvPr/>
            </p:nvSpPr>
            <p:spPr>
              <a:xfrm>
                <a:off x="6215580" y="5447586"/>
                <a:ext cx="2367616" cy="630942"/>
              </a:xfrm>
              <a:prstGeom prst="rect">
                <a:avLst/>
              </a:prstGeom>
              <a:noFill/>
            </p:spPr>
            <p:txBody>
              <a:bodyPr wrap="square" lIns="45720" rIns="45720">
                <a:spAutoFit/>
              </a:bodyPr>
              <a:lstStyle/>
              <a:p>
                <a:pPr algn="ctr"/>
                <a:r>
                  <a:rPr lang="en-US" b="1" dirty="0">
                    <a:latin typeface="Axiforma"/>
                  </a:rPr>
                  <a:t>PF Filter (   )</a:t>
                </a:r>
              </a:p>
              <a:p>
                <a:pPr algn="ctr"/>
                <a:r>
                  <a:rPr lang="en-US" sz="1700" dirty="0">
                    <a:latin typeface="Axiforma"/>
                  </a:rPr>
                  <a:t>Infeasible </a:t>
                </a:r>
                <a:r>
                  <a:rPr lang="en-US" sz="1700" dirty="0">
                    <a:latin typeface="Axiforma"/>
                    <a:sym typeface="Wingdings" pitchFamily="2" charset="2"/>
                  </a:rPr>
                  <a:t> reject</a:t>
                </a:r>
                <a:endParaRPr sz="1700" dirty="0">
                  <a:latin typeface="Axiforma"/>
                </a:endParaRP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E78DED3-909B-D1F3-8930-F8E79E5C273F}"/>
                  </a:ext>
                </a:extLst>
              </p:cNvPr>
              <p:cNvCxnSpPr>
                <a:cxnSpLocks/>
                <a:stCxn id="26" idx="3"/>
                <a:endCxn id="31" idx="1"/>
              </p:cNvCxnSpPr>
              <p:nvPr/>
            </p:nvCxnSpPr>
            <p:spPr>
              <a:xfrm>
                <a:off x="5728512" y="5770986"/>
                <a:ext cx="487071" cy="3125"/>
              </a:xfrm>
              <a:prstGeom prst="straightConnector1">
                <a:avLst/>
              </a:prstGeom>
              <a:ln w="76200">
                <a:solidFill>
                  <a:schemeClr val="accent1">
                    <a:lumMod val="50000"/>
                    <a:alpha val="2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49A6371-CC8F-699D-CD5E-6BE5BBC90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-1" r="92845" b="1025"/>
            <a:stretch>
              <a:fillRect/>
            </a:stretch>
          </p:blipFill>
          <p:spPr>
            <a:xfrm>
              <a:off x="7829999" y="5515069"/>
              <a:ext cx="192573" cy="284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9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0EB150F-8981-473C-2E99-703920DE6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DCF6-9214-1756-7850-3DE3806E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Practical DAE MCMC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C283F-ED26-061F-91CC-4B459844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2" descr="PSCC 2026">
            <a:extLst>
              <a:ext uri="{FF2B5EF4-FFF2-40B4-BE49-F238E27FC236}">
                <a16:creationId xmlns:a16="http://schemas.microsoft.com/office/drawing/2014/main" id="{DCA6A222-ACF2-6016-1D14-80736BF63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5A371487-604A-B2BD-BBC5-947C74776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9DFA4D-9EB5-4845-BFDF-55F858DE4E11}"/>
              </a:ext>
            </a:extLst>
          </p:cNvPr>
          <p:cNvSpPr txBox="1"/>
          <p:nvPr/>
        </p:nvSpPr>
        <p:spPr>
          <a:xfrm>
            <a:off x="841248" y="1431797"/>
            <a:ext cx="10241280" cy="707886"/>
          </a:xfrm>
          <a:prstGeom prst="rect">
            <a:avLst/>
          </a:prstGeom>
          <a:noFill/>
        </p:spPr>
        <p:txBody>
          <a:bodyPr wrap="square" lIns="45720" rIns="45720">
            <a:spAutoFit/>
          </a:bodyPr>
          <a:lstStyle/>
          <a:p>
            <a:r>
              <a:rPr sz="2000" b="0" dirty="0">
                <a:solidFill>
                  <a:srgbClr val="000000"/>
                </a:solidFill>
                <a:latin typeface="Axiforma"/>
              </a:rPr>
              <a:t>Every posterior evaluation costs </a:t>
            </a:r>
            <a:r>
              <a:rPr lang="en-US" sz="2000" b="0" dirty="0">
                <a:solidFill>
                  <a:srgbClr val="000000"/>
                </a:solidFill>
                <a:latin typeface="Axiforma"/>
              </a:rPr>
              <a:t>a </a:t>
            </a:r>
            <a:r>
              <a:rPr sz="2000" b="0" dirty="0">
                <a:solidFill>
                  <a:srgbClr val="000000"/>
                </a:solidFill>
                <a:latin typeface="Axiforma"/>
              </a:rPr>
              <a:t>power</a:t>
            </a:r>
            <a:r>
              <a:rPr lang="en-US" sz="2000" b="0" dirty="0">
                <a:solidFill>
                  <a:srgbClr val="000000"/>
                </a:solidFill>
                <a:latin typeface="Axiform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xiforma"/>
              </a:rPr>
              <a:t>flow solve + a full DAE simulation</a:t>
            </a:r>
            <a:br>
              <a:rPr lang="en-US" sz="2000" b="0" dirty="0">
                <a:solidFill>
                  <a:srgbClr val="000000"/>
                </a:solidFill>
                <a:latin typeface="Axiforma"/>
              </a:rPr>
            </a:br>
            <a:r>
              <a:rPr lang="en-US" sz="2000" b="0" dirty="0">
                <a:solidFill>
                  <a:srgbClr val="000000"/>
                </a:solidFill>
                <a:latin typeface="Axiforma"/>
              </a:rPr>
              <a:t>S</a:t>
            </a:r>
            <a:r>
              <a:rPr sz="2000" b="0" dirty="0">
                <a:solidFill>
                  <a:srgbClr val="000000"/>
                </a:solidFill>
                <a:latin typeface="Axiforma"/>
              </a:rPr>
              <a:t>ampler must make each solve count: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D899CD-2F68-A15B-0A8C-E3495704AD91}"/>
              </a:ext>
            </a:extLst>
          </p:cNvPr>
          <p:cNvGrpSpPr/>
          <p:nvPr/>
        </p:nvGrpSpPr>
        <p:grpSpPr>
          <a:xfrm>
            <a:off x="867228" y="2301366"/>
            <a:ext cx="3182112" cy="2938410"/>
            <a:chOff x="867228" y="2249411"/>
            <a:chExt cx="3182112" cy="2938410"/>
          </a:xfrm>
        </p:grpSpPr>
        <p:sp>
          <p:nvSpPr>
            <p:cNvPr id="10" name="Card Smart Start">
              <a:extLst>
                <a:ext uri="{FF2B5EF4-FFF2-40B4-BE49-F238E27FC236}">
                  <a16:creationId xmlns:a16="http://schemas.microsoft.com/office/drawing/2014/main" id="{1F3DD5B4-7095-9E85-1298-5446B1D34562}"/>
                </a:ext>
              </a:extLst>
            </p:cNvPr>
            <p:cNvSpPr/>
            <p:nvPr/>
          </p:nvSpPr>
          <p:spPr>
            <a:xfrm>
              <a:off x="867228" y="2249411"/>
              <a:ext cx="3182112" cy="2938410"/>
            </a:xfrm>
            <a:prstGeom prst="roundRect">
              <a:avLst>
                <a:gd name="adj" fmla="val 5891"/>
              </a:avLst>
            </a:prstGeom>
            <a:solidFill>
              <a:srgbClr val="FAFCFD"/>
            </a:solidFill>
            <a:ln w="20320">
              <a:solidFill>
                <a:srgbClr val="15608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32F08F-D1E3-2EAF-C68B-D77D29D3CE0C}"/>
                </a:ext>
              </a:extLst>
            </p:cNvPr>
            <p:cNvSpPr txBox="1"/>
            <p:nvPr/>
          </p:nvSpPr>
          <p:spPr>
            <a:xfrm>
              <a:off x="1019120" y="2420750"/>
              <a:ext cx="2852928" cy="400110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sz="2000" b="1" dirty="0">
                  <a:solidFill>
                    <a:srgbClr val="0E2841"/>
                  </a:solidFill>
                  <a:latin typeface="Axiforma"/>
                </a:rPr>
                <a:t>Smart Start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A3E60C-5125-2C04-03F1-094F868541E9}"/>
                </a:ext>
              </a:extLst>
            </p:cNvPr>
            <p:cNvSpPr txBox="1"/>
            <p:nvPr/>
          </p:nvSpPr>
          <p:spPr>
            <a:xfrm>
              <a:off x="1019120" y="2768222"/>
              <a:ext cx="2852928" cy="307777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56082"/>
                  </a:solidFill>
                  <a:latin typeface="Axiforma"/>
                </a:rPr>
                <a:t>S</a:t>
              </a:r>
              <a:r>
                <a:rPr sz="1400" b="0" dirty="0">
                  <a:solidFill>
                    <a:srgbClr val="156082"/>
                  </a:solidFill>
                  <a:latin typeface="Axiforma"/>
                </a:rPr>
                <a:t>tagewise </a:t>
              </a:r>
              <a:r>
                <a:rPr lang="en-US" sz="1400" dirty="0">
                  <a:solidFill>
                    <a:srgbClr val="156082"/>
                  </a:solidFill>
                  <a:latin typeface="Axiforma"/>
                </a:rPr>
                <a:t>I</a:t>
              </a:r>
              <a:r>
                <a:rPr sz="1400" b="0" dirty="0">
                  <a:solidFill>
                    <a:srgbClr val="156082"/>
                  </a:solidFill>
                  <a:latin typeface="Axiforma"/>
                </a:rPr>
                <a:t>nitialization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1470E8-9C68-94F3-4CBB-6D394BD1D35A}"/>
                </a:ext>
              </a:extLst>
            </p:cNvPr>
            <p:cNvSpPr txBox="1"/>
            <p:nvPr/>
          </p:nvSpPr>
          <p:spPr>
            <a:xfrm>
              <a:off x="1089498" y="3161413"/>
              <a:ext cx="2712172" cy="1575816"/>
            </a:xfrm>
            <a:prstGeom prst="rect">
              <a:avLst/>
            </a:prstGeom>
            <a:noFill/>
          </p:spPr>
          <p:txBody>
            <a:bodyPr wrap="square" lIns="18288" tIns="18288" rIns="18288" bIns="18288">
              <a:spAutoFit/>
            </a:bodyPr>
            <a:lstStyle/>
            <a:p>
              <a:pPr marL="171450" indent="-171450" algn="l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sz="1600" dirty="0">
                  <a:solidFill>
                    <a:srgbClr val="000000"/>
                  </a:solidFill>
                  <a:latin typeface="Axiforma"/>
                </a:rPr>
                <a:t>Stage A: fit (M, D) to frequency channels</a:t>
              </a:r>
            </a:p>
            <a:p>
              <a:pPr marL="171450" indent="-171450" algn="l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sz="1600" dirty="0">
                  <a:solidFill>
                    <a:srgbClr val="000000"/>
                  </a:solidFill>
                  <a:latin typeface="Axiforma"/>
                </a:rPr>
                <a:t>Stage B: fit (r, x) to all channels</a:t>
              </a:r>
            </a:p>
            <a:p>
              <a:pPr marL="171450" indent="-171450" algn="l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sz="1600" dirty="0">
                  <a:solidFill>
                    <a:srgbClr val="000000"/>
                  </a:solidFill>
                  <a:latin typeface="Axiforma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xiforma"/>
                </a:rPr>
                <a:t>J</a:t>
              </a:r>
              <a:r>
                <a:rPr sz="1600" dirty="0">
                  <a:solidFill>
                    <a:srgbClr val="000000"/>
                  </a:solidFill>
                  <a:latin typeface="Axiforma"/>
                </a:rPr>
                <a:t>oint </a:t>
              </a:r>
              <a:r>
                <a:rPr lang="en-US" sz="1600" dirty="0">
                  <a:solidFill>
                    <a:srgbClr val="000000"/>
                  </a:solidFill>
                  <a:latin typeface="Axiforma"/>
                </a:rPr>
                <a:t>step</a:t>
              </a:r>
              <a:r>
                <a:rPr sz="1600" dirty="0">
                  <a:solidFill>
                    <a:srgbClr val="000000"/>
                  </a:solidFill>
                  <a:latin typeface="Axiforma"/>
                </a:rPr>
                <a:t> refines both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D46A2CD-D09D-E39D-A31F-4AA2AA0835F9}"/>
              </a:ext>
            </a:extLst>
          </p:cNvPr>
          <p:cNvGrpSpPr/>
          <p:nvPr/>
        </p:nvGrpSpPr>
        <p:grpSpPr>
          <a:xfrm>
            <a:off x="4226632" y="2301366"/>
            <a:ext cx="3182112" cy="2938410"/>
            <a:chOff x="4226632" y="2249411"/>
            <a:chExt cx="3182112" cy="2938410"/>
          </a:xfrm>
        </p:grpSpPr>
        <p:sp>
          <p:nvSpPr>
            <p:cNvPr id="11" name="Card Smart Start">
              <a:extLst>
                <a:ext uri="{FF2B5EF4-FFF2-40B4-BE49-F238E27FC236}">
                  <a16:creationId xmlns:a16="http://schemas.microsoft.com/office/drawing/2014/main" id="{D0556EF6-23EE-A34C-6FA4-5B3B348F448E}"/>
                </a:ext>
              </a:extLst>
            </p:cNvPr>
            <p:cNvSpPr/>
            <p:nvPr/>
          </p:nvSpPr>
          <p:spPr>
            <a:xfrm>
              <a:off x="4226632" y="2249411"/>
              <a:ext cx="3182112" cy="2938410"/>
            </a:xfrm>
            <a:prstGeom prst="roundRect">
              <a:avLst>
                <a:gd name="adj" fmla="val 5891"/>
              </a:avLst>
            </a:prstGeom>
            <a:solidFill>
              <a:srgbClr val="FAFCFD"/>
            </a:solidFill>
            <a:ln w="20320">
              <a:solidFill>
                <a:srgbClr val="15608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5A8B53-2AF3-C0DD-0C31-8202CBD69317}"/>
                </a:ext>
              </a:extLst>
            </p:cNvPr>
            <p:cNvSpPr txBox="1"/>
            <p:nvPr/>
          </p:nvSpPr>
          <p:spPr>
            <a:xfrm>
              <a:off x="4403924" y="2420750"/>
              <a:ext cx="2852928" cy="400110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sz="2000" b="1" dirty="0">
                  <a:solidFill>
                    <a:srgbClr val="0E2841"/>
                  </a:solidFill>
                  <a:latin typeface="Axiforma"/>
                </a:rPr>
                <a:t>Blocked Proposals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027F4F-1F88-47A8-D55D-2AB4545C73FD}"/>
                </a:ext>
              </a:extLst>
            </p:cNvPr>
            <p:cNvSpPr txBox="1"/>
            <p:nvPr/>
          </p:nvSpPr>
          <p:spPr>
            <a:xfrm>
              <a:off x="4403924" y="2768222"/>
              <a:ext cx="2852928" cy="307777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sz="1400" b="0" dirty="0">
                  <a:solidFill>
                    <a:srgbClr val="156082"/>
                  </a:solidFill>
                  <a:latin typeface="Axiforma"/>
                </a:rPr>
                <a:t>Gibbs + </a:t>
              </a:r>
              <a:r>
                <a:rPr lang="en-US" sz="1400" b="0" dirty="0">
                  <a:solidFill>
                    <a:srgbClr val="156082"/>
                  </a:solidFill>
                  <a:latin typeface="Axiforma"/>
                </a:rPr>
                <a:t>A</a:t>
              </a:r>
              <a:r>
                <a:rPr sz="1400" b="0" dirty="0">
                  <a:solidFill>
                    <a:srgbClr val="156082"/>
                  </a:solidFill>
                  <a:latin typeface="Axiforma"/>
                </a:rPr>
                <a:t>daptive </a:t>
              </a:r>
              <a:r>
                <a:rPr lang="en-US" sz="1400" dirty="0">
                  <a:solidFill>
                    <a:srgbClr val="156082"/>
                  </a:solidFill>
                  <a:latin typeface="Axiforma"/>
                </a:rPr>
                <a:t>C</a:t>
              </a:r>
              <a:r>
                <a:rPr sz="1400" b="0" dirty="0">
                  <a:solidFill>
                    <a:srgbClr val="156082"/>
                  </a:solidFill>
                  <a:latin typeface="Axiforma"/>
                </a:rPr>
                <a:t>ovariance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89C96A-C008-5E32-CC8F-76AD51C0FF71}"/>
                </a:ext>
              </a:extLst>
            </p:cNvPr>
            <p:cNvSpPr txBox="1"/>
            <p:nvPr/>
          </p:nvSpPr>
          <p:spPr>
            <a:xfrm>
              <a:off x="4403924" y="3161413"/>
              <a:ext cx="2852928" cy="1175706"/>
            </a:xfrm>
            <a:prstGeom prst="rect">
              <a:avLst/>
            </a:prstGeom>
            <a:noFill/>
          </p:spPr>
          <p:txBody>
            <a:bodyPr wrap="square" lIns="18288" tIns="18288" rIns="18288" bIns="18288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00000"/>
                </a:lnSpc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Axiforma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en-US" dirty="0"/>
                <a:t>C</a:t>
              </a:r>
              <a:r>
                <a:rPr dirty="0"/>
                <a:t>ycle</a:t>
              </a:r>
              <a:r>
                <a:rPr b="1" dirty="0"/>
                <a:t> </a:t>
              </a:r>
              <a:r>
                <a:rPr dirty="0"/>
                <a:t>through (M, D), r, then x</a:t>
              </a:r>
            </a:p>
            <a:p>
              <a:pPr>
                <a:spcAft>
                  <a:spcPts val="1200"/>
                </a:spcAft>
              </a:pPr>
              <a:r>
                <a:rPr dirty="0"/>
                <a:t>Gaussian steps in standardized log-space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52B4A6-82E0-F11E-DEAD-55F9EAD6ED84}"/>
              </a:ext>
            </a:extLst>
          </p:cNvPr>
          <p:cNvGrpSpPr/>
          <p:nvPr/>
        </p:nvGrpSpPr>
        <p:grpSpPr>
          <a:xfrm>
            <a:off x="7586036" y="2301366"/>
            <a:ext cx="3182112" cy="2938410"/>
            <a:chOff x="7586036" y="2249411"/>
            <a:chExt cx="3182112" cy="2938410"/>
          </a:xfrm>
        </p:grpSpPr>
        <p:sp>
          <p:nvSpPr>
            <p:cNvPr id="12" name="Card Smart Start">
              <a:extLst>
                <a:ext uri="{FF2B5EF4-FFF2-40B4-BE49-F238E27FC236}">
                  <a16:creationId xmlns:a16="http://schemas.microsoft.com/office/drawing/2014/main" id="{B537F8A5-BBD8-C68B-AC2D-73B5F707DDB5}"/>
                </a:ext>
              </a:extLst>
            </p:cNvPr>
            <p:cNvSpPr/>
            <p:nvPr/>
          </p:nvSpPr>
          <p:spPr>
            <a:xfrm>
              <a:off x="7586036" y="2249411"/>
              <a:ext cx="3182112" cy="2938410"/>
            </a:xfrm>
            <a:prstGeom prst="roundRect">
              <a:avLst>
                <a:gd name="adj" fmla="val 5891"/>
              </a:avLst>
            </a:prstGeom>
            <a:solidFill>
              <a:srgbClr val="FAFCFD"/>
            </a:solidFill>
            <a:ln w="20320">
              <a:solidFill>
                <a:srgbClr val="15608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C98384-843F-AD2B-E2ED-15B8E1081EFE}"/>
                </a:ext>
              </a:extLst>
            </p:cNvPr>
            <p:cNvSpPr txBox="1"/>
            <p:nvPr/>
          </p:nvSpPr>
          <p:spPr>
            <a:xfrm>
              <a:off x="7788728" y="2420750"/>
              <a:ext cx="2852928" cy="400110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sz="2000" b="1" dirty="0">
                  <a:solidFill>
                    <a:srgbClr val="0E2841"/>
                  </a:solidFill>
                  <a:latin typeface="Axiforma"/>
                </a:rPr>
                <a:t>Delayed Acceptance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8CAA5B-DA2F-D17F-B545-FA0B3C904B71}"/>
                </a:ext>
              </a:extLst>
            </p:cNvPr>
            <p:cNvSpPr txBox="1"/>
            <p:nvPr/>
          </p:nvSpPr>
          <p:spPr>
            <a:xfrm>
              <a:off x="7788728" y="2768222"/>
              <a:ext cx="2852928" cy="307777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56082"/>
                  </a:solidFill>
                  <a:latin typeface="Axiforma"/>
                </a:rPr>
                <a:t>M</a:t>
              </a:r>
              <a:r>
                <a:rPr sz="1400" b="0" dirty="0">
                  <a:solidFill>
                    <a:srgbClr val="156082"/>
                  </a:solidFill>
                  <a:latin typeface="Axiforma"/>
                </a:rPr>
                <a:t>ultifidelity </a:t>
              </a:r>
              <a:r>
                <a:rPr lang="en-US" sz="1400" dirty="0">
                  <a:solidFill>
                    <a:srgbClr val="156082"/>
                  </a:solidFill>
                  <a:latin typeface="Axiforma"/>
                </a:rPr>
                <a:t>F</a:t>
              </a:r>
              <a:r>
                <a:rPr sz="1400" b="0" dirty="0">
                  <a:solidFill>
                    <a:srgbClr val="156082"/>
                  </a:solidFill>
                  <a:latin typeface="Axiforma"/>
                </a:rPr>
                <a:t>ilter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8658E1-6185-6B08-3EF4-BBFECD997E1B}"/>
                </a:ext>
              </a:extLst>
            </p:cNvPr>
            <p:cNvSpPr txBox="1"/>
            <p:nvPr/>
          </p:nvSpPr>
          <p:spPr>
            <a:xfrm>
              <a:off x="7788728" y="3161413"/>
              <a:ext cx="2889504" cy="1822037"/>
            </a:xfrm>
            <a:prstGeom prst="rect">
              <a:avLst/>
            </a:prstGeom>
            <a:noFill/>
          </p:spPr>
          <p:txBody>
            <a:bodyPr wrap="square" lIns="18288" tIns="18288" rIns="18288" bIns="18288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00000"/>
                </a:lnSpc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Axiforma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dirty="0"/>
                <a:t>Stage 0: PF infeasible? reject</a:t>
              </a:r>
            </a:p>
            <a:p>
              <a:pPr>
                <a:spcAft>
                  <a:spcPts val="1200"/>
                </a:spcAft>
              </a:pPr>
              <a:r>
                <a:rPr dirty="0"/>
                <a:t>Stage 1: coarse DAE screens cheaply</a:t>
              </a:r>
            </a:p>
            <a:p>
              <a:pPr>
                <a:spcAft>
                  <a:spcPts val="1200"/>
                </a:spcAft>
              </a:pPr>
              <a:r>
                <a:rPr dirty="0"/>
                <a:t>Stage 2: full DAE for survivors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B5317EF-DBDA-1F60-6717-A8C4BDFB2DA2}"/>
              </a:ext>
            </a:extLst>
          </p:cNvPr>
          <p:cNvGrpSpPr/>
          <p:nvPr/>
        </p:nvGrpSpPr>
        <p:grpSpPr>
          <a:xfrm>
            <a:off x="867228" y="5527591"/>
            <a:ext cx="9900920" cy="512064"/>
            <a:chOff x="867228" y="5976876"/>
            <a:chExt cx="9900920" cy="51206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ED0EF2F-1FC1-023B-2F93-76303708177B}"/>
                </a:ext>
              </a:extLst>
            </p:cNvPr>
            <p:cNvSpPr/>
            <p:nvPr/>
          </p:nvSpPr>
          <p:spPr>
            <a:xfrm>
              <a:off x="867228" y="5976876"/>
              <a:ext cx="9900920" cy="512064"/>
            </a:xfrm>
            <a:prstGeom prst="roundRect">
              <a:avLst/>
            </a:prstGeom>
            <a:solidFill>
              <a:srgbClr val="FEF5EE"/>
            </a:solidFill>
            <a:ln w="12700">
              <a:solidFill>
                <a:srgbClr val="E9713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0005AD-4325-3BA6-BD59-FB0801AAE268}"/>
                </a:ext>
              </a:extLst>
            </p:cNvPr>
            <p:cNvSpPr txBox="1"/>
            <p:nvPr/>
          </p:nvSpPr>
          <p:spPr>
            <a:xfrm>
              <a:off x="867228" y="6055616"/>
              <a:ext cx="9900920" cy="369332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pPr algn="ctr"/>
              <a:r>
                <a:rPr b="1" dirty="0">
                  <a:solidFill>
                    <a:srgbClr val="0E2841"/>
                  </a:solidFill>
                  <a:latin typeface="Axiforma"/>
                </a:rPr>
                <a:t>Outcome: </a:t>
              </a:r>
              <a:r>
                <a:rPr b="0" dirty="0">
                  <a:solidFill>
                    <a:srgbClr val="0E2841"/>
                  </a:solidFill>
                  <a:latin typeface="Axiforma"/>
                </a:rPr>
                <a:t>same posterior as plain Metropolis</a:t>
              </a:r>
              <a:r>
                <a:rPr lang="en-US" b="0" dirty="0">
                  <a:solidFill>
                    <a:srgbClr val="0E2841"/>
                  </a:solidFill>
                  <a:latin typeface="Axiforma"/>
                </a:rPr>
                <a:t>-</a:t>
              </a:r>
              <a:r>
                <a:rPr b="0" dirty="0">
                  <a:solidFill>
                    <a:srgbClr val="0E2841"/>
                  </a:solidFill>
                  <a:latin typeface="Axiforma"/>
                </a:rPr>
                <a:t>Hastings with fewer exact DAE solves.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8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Case Studies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B704-92C8-43C0-04C8-BDB1A5AF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2" descr="PSCC 2026">
            <a:extLst>
              <a:ext uri="{FF2B5EF4-FFF2-40B4-BE49-F238E27FC236}">
                <a16:creationId xmlns:a16="http://schemas.microsoft.com/office/drawing/2014/main" id="{AA3BFABF-CE37-FA04-80AA-C149FE475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D291607E-1681-6359-C5C0-44E250603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C21E4F-45A3-61F7-F310-CC10973B9CD4}"/>
              </a:ext>
            </a:extLst>
          </p:cNvPr>
          <p:cNvSpPr txBox="1"/>
          <p:nvPr/>
        </p:nvSpPr>
        <p:spPr>
          <a:xfrm>
            <a:off x="965838" y="1719571"/>
            <a:ext cx="10469880" cy="315151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 algn="l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xiforma"/>
              </a:rPr>
              <a:t>S</a:t>
            </a:r>
            <a:r>
              <a:rPr sz="2000" dirty="0">
                <a:solidFill>
                  <a:srgbClr val="000000"/>
                </a:solidFill>
                <a:latin typeface="Axiforma"/>
              </a:rPr>
              <a:t>imulate the DAE at perturbed true parameters, then add measurement noise</a:t>
            </a:r>
            <a:endParaRPr lang="en-US" sz="2000" dirty="0">
              <a:solidFill>
                <a:srgbClr val="000000"/>
              </a:solidFill>
              <a:latin typeface="Axiforma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32DAB8-0BEA-2A4E-B272-7FFE49FEC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47752"/>
              </p:ext>
            </p:extLst>
          </p:nvPr>
        </p:nvGraphicFramePr>
        <p:xfrm>
          <a:off x="1518455" y="2768984"/>
          <a:ext cx="8962876" cy="2165035"/>
        </p:xfrm>
        <a:graphic>
          <a:graphicData uri="http://schemas.openxmlformats.org/drawingml/2006/table">
            <a:tbl>
              <a:tblPr/>
              <a:tblGrid>
                <a:gridCol w="1971929">
                  <a:extLst>
                    <a:ext uri="{9D8B030D-6E8A-4147-A177-3AD203B41FA5}">
                      <a16:colId xmlns:a16="http://schemas.microsoft.com/office/drawing/2014/main" val="3010351236"/>
                    </a:ext>
                  </a:extLst>
                </a:gridCol>
                <a:gridCol w="3382433">
                  <a:extLst>
                    <a:ext uri="{9D8B030D-6E8A-4147-A177-3AD203B41FA5}">
                      <a16:colId xmlns:a16="http://schemas.microsoft.com/office/drawing/2014/main" val="2512205645"/>
                    </a:ext>
                  </a:extLst>
                </a:gridCol>
                <a:gridCol w="3608514">
                  <a:extLst>
                    <a:ext uri="{9D8B030D-6E8A-4147-A177-3AD203B41FA5}">
                      <a16:colId xmlns:a16="http://schemas.microsoft.com/office/drawing/2014/main" val="515765986"/>
                    </a:ext>
                  </a:extLst>
                </a:gridCol>
              </a:tblGrid>
              <a:tr h="433007">
                <a:tc>
                  <a:txBody>
                    <a:bodyPr/>
                    <a:lstStyle/>
                    <a:p>
                      <a:pPr algn="ctr" rtl="0"/>
                      <a:endParaRPr lang="en-US" sz="1800" b="1" dirty="0">
                        <a:solidFill>
                          <a:srgbClr val="FFFFFF"/>
                        </a:solidFill>
                        <a:latin typeface="Axiforma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1270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175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xiforma" pitchFamily="2" charset="77"/>
                        </a:rPr>
                        <a:t>IEEE 9-bus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1270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175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xiforma" pitchFamily="2" charset="77"/>
                        </a:rPr>
                        <a:t>IEEE 39-bus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1270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175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94658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Role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Main validation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Larger proof-of-concept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13076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3 gen., 9 buses, 9 branches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10 gen., 39 buses, 46 branches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93197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Unknowns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n</a:t>
                      </a:r>
                      <a:r>
                        <a:rPr lang="en-US" sz="1800" b="0" baseline="-2500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θ</a:t>
                      </a:r>
                      <a:r>
                        <a:rPr lang="en-US" sz="18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 = 21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n</a:t>
                      </a:r>
                      <a:r>
                        <a:rPr lang="en-US" sz="1800" b="0" baseline="-2500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θ</a:t>
                      </a:r>
                      <a:r>
                        <a:rPr lang="en-US" sz="18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 = 108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80015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Measurements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17 PMU channels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68 PMU channels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44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Motivation</a:t>
            </a:r>
          </a:p>
        </p:txBody>
      </p:sp>
      <p:pic>
        <p:nvPicPr>
          <p:cNvPr id="14" name="Picture 2" descr="PSCC 2026">
            <a:extLst>
              <a:ext uri="{FF2B5EF4-FFF2-40B4-BE49-F238E27FC236}">
                <a16:creationId xmlns:a16="http://schemas.microsoft.com/office/drawing/2014/main" id="{180748DE-A93F-2EC3-803E-E0A1F1221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CF122AC2-3D3D-C5E9-2E09-4C3820979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DDB8F31-E358-4282-66B7-5FDC9465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C66628-E47F-0BA9-056D-0FD04C8610EA}"/>
              </a:ext>
            </a:extLst>
          </p:cNvPr>
          <p:cNvCxnSpPr>
            <a:cxnSpLocks/>
          </p:cNvCxnSpPr>
          <p:nvPr/>
        </p:nvCxnSpPr>
        <p:spPr>
          <a:xfrm>
            <a:off x="6002482" y="2559982"/>
            <a:ext cx="0" cy="31884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57C789-596D-2ECD-0CAB-9EBFE3BE698D}"/>
              </a:ext>
            </a:extLst>
          </p:cNvPr>
          <p:cNvSpPr txBox="1"/>
          <p:nvPr/>
        </p:nvSpPr>
        <p:spPr>
          <a:xfrm>
            <a:off x="836785" y="2451552"/>
            <a:ext cx="4708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xiforma" pitchFamily="2" charset="77"/>
              </a:rPr>
              <a:t>Estimating generator parameters (inertia, damping)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0BE46A-C471-DA76-20DB-B3140C127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33" y="3732749"/>
            <a:ext cx="4466071" cy="3248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90E682F-D21E-5A80-3358-B6813FDBACCA}"/>
              </a:ext>
            </a:extLst>
          </p:cNvPr>
          <p:cNvSpPr/>
          <p:nvPr/>
        </p:nvSpPr>
        <p:spPr>
          <a:xfrm>
            <a:off x="1070985" y="3680663"/>
            <a:ext cx="445911" cy="428977"/>
          </a:xfrm>
          <a:prstGeom prst="rect">
            <a:avLst/>
          </a:prstGeom>
          <a:solidFill>
            <a:srgbClr val="C04F1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07D9EA-4D0F-03FE-6CE9-BC41BCE73FF2}"/>
              </a:ext>
            </a:extLst>
          </p:cNvPr>
          <p:cNvSpPr/>
          <p:nvPr/>
        </p:nvSpPr>
        <p:spPr>
          <a:xfrm>
            <a:off x="3902679" y="3680663"/>
            <a:ext cx="445911" cy="428977"/>
          </a:xfrm>
          <a:prstGeom prst="rect">
            <a:avLst/>
          </a:prstGeom>
          <a:solidFill>
            <a:srgbClr val="C04F1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CF6E76-0F16-7120-79EE-66D9266E6FA6}"/>
              </a:ext>
            </a:extLst>
          </p:cNvPr>
          <p:cNvSpPr txBox="1"/>
          <p:nvPr/>
        </p:nvSpPr>
        <p:spPr>
          <a:xfrm>
            <a:off x="6390418" y="2451552"/>
            <a:ext cx="49439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xiforma" pitchFamily="2" charset="77"/>
              </a:rPr>
              <a:t>Estimating network parameters (susceptance, conductance)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B224B9-19AF-A2E5-3E60-FD2C8A40527D}"/>
              </a:ext>
            </a:extLst>
          </p:cNvPr>
          <p:cNvSpPr txBox="1"/>
          <p:nvPr/>
        </p:nvSpPr>
        <p:spPr>
          <a:xfrm>
            <a:off x="642776" y="4126595"/>
            <a:ext cx="1302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xiforma" pitchFamily="2" charset="77"/>
              </a:rPr>
              <a:t>Inertia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8AD87E-AA52-6877-2F63-5976BE25AA34}"/>
              </a:ext>
            </a:extLst>
          </p:cNvPr>
          <p:cNvSpPr txBox="1"/>
          <p:nvPr/>
        </p:nvSpPr>
        <p:spPr>
          <a:xfrm>
            <a:off x="3357300" y="4126595"/>
            <a:ext cx="1548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xiforma" pitchFamily="2" charset="77"/>
              </a:rPr>
              <a:t>Damping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BC318CC-AB93-2F7E-F268-0E960F2E3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585" y="3469335"/>
            <a:ext cx="5129659" cy="171462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A3ACCD1-3E36-1102-76BB-001DBEC97ABF}"/>
              </a:ext>
            </a:extLst>
          </p:cNvPr>
          <p:cNvSpPr/>
          <p:nvPr/>
        </p:nvSpPr>
        <p:spPr>
          <a:xfrm>
            <a:off x="8895938" y="3639321"/>
            <a:ext cx="445911" cy="428977"/>
          </a:xfrm>
          <a:prstGeom prst="rect">
            <a:avLst/>
          </a:prstGeom>
          <a:solidFill>
            <a:srgbClr val="C04F1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1FA647-2794-7416-A61C-DA7673EDF41A}"/>
              </a:ext>
            </a:extLst>
          </p:cNvPr>
          <p:cNvSpPr/>
          <p:nvPr/>
        </p:nvSpPr>
        <p:spPr>
          <a:xfrm>
            <a:off x="10326429" y="3639321"/>
            <a:ext cx="445911" cy="428977"/>
          </a:xfrm>
          <a:prstGeom prst="rect">
            <a:avLst/>
          </a:prstGeom>
          <a:solidFill>
            <a:srgbClr val="C04F1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9C6536-9BF0-0155-4F95-DC8E83787CDD}"/>
              </a:ext>
            </a:extLst>
          </p:cNvPr>
          <p:cNvSpPr/>
          <p:nvPr/>
        </p:nvSpPr>
        <p:spPr>
          <a:xfrm>
            <a:off x="8981458" y="4553721"/>
            <a:ext cx="445911" cy="428977"/>
          </a:xfrm>
          <a:prstGeom prst="rect">
            <a:avLst/>
          </a:prstGeom>
          <a:solidFill>
            <a:srgbClr val="C04F1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F47BB6-2797-6DBD-55BD-CE801DDDDCAA}"/>
              </a:ext>
            </a:extLst>
          </p:cNvPr>
          <p:cNvSpPr/>
          <p:nvPr/>
        </p:nvSpPr>
        <p:spPr>
          <a:xfrm>
            <a:off x="10383906" y="4553721"/>
            <a:ext cx="445911" cy="428977"/>
          </a:xfrm>
          <a:prstGeom prst="rect">
            <a:avLst/>
          </a:prstGeom>
          <a:solidFill>
            <a:srgbClr val="C04F1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034525-B6EB-1F62-113F-2336BAD6EEC9}"/>
              </a:ext>
            </a:extLst>
          </p:cNvPr>
          <p:cNvSpPr txBox="1"/>
          <p:nvPr/>
        </p:nvSpPr>
        <p:spPr>
          <a:xfrm>
            <a:off x="8317020" y="5026565"/>
            <a:ext cx="16812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xiforma" pitchFamily="2" charset="77"/>
              </a:rPr>
              <a:t>Conductance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3DEA99-59A0-BC2F-C610-DA553608485E}"/>
              </a:ext>
            </a:extLst>
          </p:cNvPr>
          <p:cNvSpPr txBox="1"/>
          <p:nvPr/>
        </p:nvSpPr>
        <p:spPr>
          <a:xfrm>
            <a:off x="10075324" y="5026565"/>
            <a:ext cx="1548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xiforma" pitchFamily="2" charset="77"/>
              </a:rPr>
              <a:t>Susceptance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2012FC9-E6B2-F8C6-E12F-9B48400B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70044"/>
            <a:ext cx="11112377" cy="428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xiforma" pitchFamily="2" charset="77"/>
              </a:rPr>
              <a:t>Parameters change (rewinding, aging, temp.), need accurate estimates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E37A3F-284E-A7AD-2CBD-13A661D0893B}"/>
              </a:ext>
            </a:extLst>
          </p:cNvPr>
          <p:cNvSpPr txBox="1"/>
          <p:nvPr/>
        </p:nvSpPr>
        <p:spPr>
          <a:xfrm rot="16200000">
            <a:off x="5180482" y="3919616"/>
            <a:ext cx="1634193" cy="374571"/>
          </a:xfrm>
          <a:prstGeom prst="roundRect">
            <a:avLst/>
          </a:prstGeom>
          <a:solidFill>
            <a:srgbClr val="10486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xiforma" pitchFamily="2" charset="77"/>
              </a:rPr>
              <a:t>Decoupled</a:t>
            </a:r>
          </a:p>
        </p:txBody>
      </p:sp>
    </p:spTree>
    <p:extLst>
      <p:ext uri="{BB962C8B-B14F-4D97-AF65-F5344CB8AC3E}">
        <p14:creationId xmlns:p14="http://schemas.microsoft.com/office/powerpoint/2010/main" val="34393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 animBg="1"/>
      <p:bldP spid="33" grpId="0"/>
      <p:bldP spid="34" grpId="0"/>
      <p:bldP spid="35" grpId="0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Co-Identifiability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B704-92C8-43C0-04C8-BDB1A5AF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AE64E-9B2F-1EC4-9355-B11F74036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63" y="2236638"/>
            <a:ext cx="4755924" cy="3813573"/>
          </a:xfrm>
          <a:prstGeom prst="rect">
            <a:avLst/>
          </a:prstGeom>
        </p:spPr>
      </p:pic>
      <p:pic>
        <p:nvPicPr>
          <p:cNvPr id="9" name="Picture 2" descr="PSCC 2026">
            <a:extLst>
              <a:ext uri="{FF2B5EF4-FFF2-40B4-BE49-F238E27FC236}">
                <a16:creationId xmlns:a16="http://schemas.microsoft.com/office/drawing/2014/main" id="{AA3BFABF-CE37-FA04-80AA-C149FE475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D291607E-1681-6359-C5C0-44E250603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0297A3-20D5-036C-F6F1-FAC85CA66200}"/>
              </a:ext>
            </a:extLst>
          </p:cNvPr>
          <p:cNvSpPr txBox="1"/>
          <p:nvPr/>
        </p:nvSpPr>
        <p:spPr>
          <a:xfrm>
            <a:off x="838199" y="1589088"/>
            <a:ext cx="111578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xiforma" pitchFamily="2" charset="77"/>
              </a:rPr>
              <a:t>Initial observation: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  <a:t>weak co-identifiability. </a:t>
            </a:r>
            <a:r>
              <a:rPr lang="en-US" sz="2200" b="1" dirty="0">
                <a:solidFill>
                  <a:srgbClr val="FF0000"/>
                </a:solidFill>
                <a:latin typeface="Axiforma" pitchFamily="2" charset="77"/>
              </a:rPr>
              <a:t>Oops, paper dead? </a:t>
            </a:r>
            <a:br>
              <a:rPr lang="en-US" sz="2200" b="1" dirty="0">
                <a:solidFill>
                  <a:srgbClr val="C00000"/>
                </a:solidFill>
                <a:latin typeface="Axiforma" pitchFamily="2" charset="77"/>
              </a:rPr>
            </a:br>
            <a:br>
              <a:rPr lang="en-US" sz="2200" b="1" dirty="0">
                <a:solidFill>
                  <a:srgbClr val="C00000"/>
                </a:solidFill>
                <a:latin typeface="Axiforma" pitchFamily="2" charset="77"/>
              </a:rPr>
            </a:br>
            <a:r>
              <a:rPr lang="en-US" sz="2200" dirty="0">
                <a:latin typeface="Axiforma" pitchFamily="2" charset="77"/>
              </a:rPr>
              <a:t>Means sensitivity coupling is</a:t>
            </a:r>
            <a:br>
              <a:rPr lang="en-US" sz="2200" dirty="0">
                <a:latin typeface="Axiforma" pitchFamily="2" charset="77"/>
              </a:rPr>
            </a:br>
            <a:r>
              <a:rPr lang="en-US" sz="2200" dirty="0">
                <a:latin typeface="Axiforma" pitchFamily="2" charset="77"/>
              </a:rPr>
              <a:t>small at the chosen point (local)</a:t>
            </a:r>
            <a:br>
              <a:rPr lang="en-US" sz="2200" dirty="0">
                <a:latin typeface="Axiforma" pitchFamily="2" charset="77"/>
              </a:rPr>
            </a:br>
            <a:endParaRPr lang="en-US" sz="2200" dirty="0">
              <a:latin typeface="Axiforma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xiforma" pitchFamily="2" charset="77"/>
              </a:rPr>
              <a:t>Does </a:t>
            </a:r>
            <a:r>
              <a:rPr lang="en-US" sz="2200" b="1" dirty="0">
                <a:latin typeface="Axiforma" pitchFamily="2" charset="77"/>
              </a:rPr>
              <a:t>not</a:t>
            </a:r>
            <a:r>
              <a:rPr lang="en-US" sz="2200" dirty="0">
                <a:latin typeface="Axiforma" pitchFamily="2" charset="77"/>
              </a:rPr>
              <a:t> mean decoupled</a:t>
            </a:r>
            <a:br>
              <a:rPr lang="en-US" sz="2200" dirty="0">
                <a:latin typeface="Axiforma" pitchFamily="2" charset="77"/>
              </a:rPr>
            </a:br>
            <a:r>
              <a:rPr lang="en-US" sz="2200" dirty="0">
                <a:latin typeface="Axiforma" pitchFamily="2" charset="77"/>
              </a:rPr>
              <a:t>estimation is unbiased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xiforma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  <a:t>Fixing an incorrect parameter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  <a:t>group can still force the estimated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  <a:t>group to compensate through the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xiforma" pitchFamily="2" charset="77"/>
              </a:rPr>
              <a:t>nonlinear DAE model</a:t>
            </a:r>
          </a:p>
        </p:txBody>
      </p:sp>
    </p:spTree>
    <p:extLst>
      <p:ext uri="{BB962C8B-B14F-4D97-AF65-F5344CB8AC3E}">
        <p14:creationId xmlns:p14="http://schemas.microsoft.com/office/powerpoint/2010/main" val="2546263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Joint Estimation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B704-92C8-43C0-04C8-BDB1A5AF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2FA6AF9B-65D7-AE54-AFBF-64C8DA73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54" y="3038706"/>
            <a:ext cx="10186210" cy="3317644"/>
          </a:xfrm>
          <a:prstGeom prst="rect">
            <a:avLst/>
          </a:prstGeom>
        </p:spPr>
      </p:pic>
      <p:pic>
        <p:nvPicPr>
          <p:cNvPr id="8" name="Picture 2" descr="PSCC 2026">
            <a:extLst>
              <a:ext uri="{FF2B5EF4-FFF2-40B4-BE49-F238E27FC236}">
                <a16:creationId xmlns:a16="http://schemas.microsoft.com/office/drawing/2014/main" id="{1C3AA38D-654B-8117-E42E-FA5C26141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13D76DA5-3B04-1F9E-26B2-D0455CCF0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7ABBDB-66DF-6149-513A-181A6B95E010}"/>
              </a:ext>
            </a:extLst>
          </p:cNvPr>
          <p:cNvSpPr txBox="1"/>
          <p:nvPr/>
        </p:nvSpPr>
        <p:spPr>
          <a:xfrm>
            <a:off x="838199" y="1536903"/>
            <a:ext cx="9548813" cy="11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xiforma" pitchFamily="2" charset="77"/>
              </a:rPr>
              <a:t>Estimates move from nominal to real values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xiforma" pitchFamily="2" charset="77"/>
              </a:rPr>
              <a:t>Uncertainty shrinks significantly from the prior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xiforma" pitchFamily="2" charset="77"/>
              </a:rPr>
              <a:t>Generator and network parameters are calibrated together</a:t>
            </a:r>
          </a:p>
        </p:txBody>
      </p:sp>
    </p:spTree>
    <p:extLst>
      <p:ext uri="{BB962C8B-B14F-4D97-AF65-F5344CB8AC3E}">
        <p14:creationId xmlns:p14="http://schemas.microsoft.com/office/powerpoint/2010/main" val="1414447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Joint vs. Decoupled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B704-92C8-43C0-04C8-BDB1A5AF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A32AA2-DD47-FC5E-C336-107F0E432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410" y="1621449"/>
            <a:ext cx="4908225" cy="4734901"/>
          </a:xfrm>
          <a:prstGeom prst="rect">
            <a:avLst/>
          </a:prstGeom>
        </p:spPr>
      </p:pic>
      <p:pic>
        <p:nvPicPr>
          <p:cNvPr id="9" name="Picture 2" descr="PSCC 2026">
            <a:extLst>
              <a:ext uri="{FF2B5EF4-FFF2-40B4-BE49-F238E27FC236}">
                <a16:creationId xmlns:a16="http://schemas.microsoft.com/office/drawing/2014/main" id="{B677EAA7-F7BF-E2A8-D85E-E84345B7D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A5FDDD51-221D-B437-2AA4-CD5CD957B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62F936-13DC-1B22-2080-D5A2DC5E05B7}"/>
              </a:ext>
            </a:extLst>
          </p:cNvPr>
          <p:cNvSpPr txBox="1"/>
          <p:nvPr/>
        </p:nvSpPr>
        <p:spPr>
          <a:xfrm>
            <a:off x="838199" y="1535400"/>
            <a:ext cx="542192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xiforma" pitchFamily="2" charset="77"/>
              </a:rPr>
              <a:t>Joint closer to true values across all parameters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xiforma" pitchFamily="2" charset="77"/>
              </a:rPr>
              <a:t>Decoupled shifts posterior because fixed parameter group is wrong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xiforma" pitchFamily="2" charset="77"/>
              </a:rPr>
              <a:t>Bias seems largest for damping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xiforma" pitchFamily="2" charset="77"/>
              </a:rPr>
              <a:t>Joint estimation gives tighter better-centered posteriors</a:t>
            </a:r>
          </a:p>
        </p:txBody>
      </p:sp>
    </p:spTree>
    <p:extLst>
      <p:ext uri="{BB962C8B-B14F-4D97-AF65-F5344CB8AC3E}">
        <p14:creationId xmlns:p14="http://schemas.microsoft.com/office/powerpoint/2010/main" val="295249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/>
              </a:rPr>
              <a:t>Computational Cost &amp; Scaling</a:t>
            </a:r>
            <a:endParaRPr lang="en-US" b="1" dirty="0">
              <a:latin typeface="Axiforma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B704-92C8-43C0-04C8-BDB1A5AF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2" descr="PSCC 2026">
            <a:extLst>
              <a:ext uri="{FF2B5EF4-FFF2-40B4-BE49-F238E27FC236}">
                <a16:creationId xmlns:a16="http://schemas.microsoft.com/office/drawing/2014/main" id="{B677EAA7-F7BF-E2A8-D85E-E84345B7D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A5FDDD51-221D-B437-2AA4-CD5CD957B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3794CE-9B34-08C2-7ACD-D4A86464D49A}"/>
              </a:ext>
            </a:extLst>
          </p:cNvPr>
          <p:cNvSpPr txBox="1"/>
          <p:nvPr/>
        </p:nvSpPr>
        <p:spPr>
          <a:xfrm>
            <a:off x="914197" y="1490633"/>
            <a:ext cx="10561320" cy="400110"/>
          </a:xfrm>
          <a:prstGeom prst="rect">
            <a:avLst/>
          </a:prstGeom>
          <a:noFill/>
        </p:spPr>
        <p:txBody>
          <a:bodyPr wrap="square" lIns="45720" rIns="45720">
            <a:spAutoFit/>
          </a:bodyPr>
          <a:lstStyle/>
          <a:p>
            <a:pPr algn="l"/>
            <a:r>
              <a:rPr sz="2000" b="1" dirty="0">
                <a:solidFill>
                  <a:srgbClr val="0E2841"/>
                </a:solidFill>
                <a:latin typeface="Axiforma"/>
              </a:rPr>
              <a:t>IEEE 9-bus</a:t>
            </a:r>
            <a:r>
              <a:rPr lang="en-US" sz="2000" b="1" dirty="0">
                <a:solidFill>
                  <a:srgbClr val="0E2841"/>
                </a:solidFill>
                <a:latin typeface="Axiforma"/>
              </a:rPr>
              <a:t>: </a:t>
            </a:r>
            <a:r>
              <a:rPr sz="2000" dirty="0">
                <a:solidFill>
                  <a:srgbClr val="0E2841"/>
                </a:solidFill>
                <a:latin typeface="Axiforma"/>
              </a:rPr>
              <a:t>delayed acceptance reduces expensive full DAE solves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76C87-C743-18C1-B12C-0C96C3B72F2F}"/>
              </a:ext>
            </a:extLst>
          </p:cNvPr>
          <p:cNvSpPr txBox="1"/>
          <p:nvPr/>
        </p:nvSpPr>
        <p:spPr>
          <a:xfrm>
            <a:off x="914197" y="3530429"/>
            <a:ext cx="3124403" cy="1323439"/>
          </a:xfrm>
          <a:prstGeom prst="rect">
            <a:avLst/>
          </a:prstGeom>
          <a:noFill/>
        </p:spPr>
        <p:txBody>
          <a:bodyPr wrap="square" lIns="45720" rIns="45720">
            <a:spAutoFit/>
          </a:bodyPr>
          <a:lstStyle/>
          <a:p>
            <a:pPr algn="l"/>
            <a:r>
              <a:rPr sz="2000" b="1" dirty="0">
                <a:solidFill>
                  <a:srgbClr val="0E2841"/>
                </a:solidFill>
                <a:latin typeface="Axiforma"/>
              </a:rPr>
              <a:t>IEEE 39-bus</a:t>
            </a:r>
            <a:endParaRPr lang="en-US" sz="2000" b="1" dirty="0">
              <a:solidFill>
                <a:srgbClr val="0E2841"/>
              </a:solidFill>
              <a:latin typeface="Axiforma"/>
            </a:endParaRPr>
          </a:p>
          <a:p>
            <a:pPr algn="l"/>
            <a:endParaRPr lang="en-US" sz="2000" b="1" dirty="0">
              <a:solidFill>
                <a:srgbClr val="0E2841"/>
              </a:solidFill>
              <a:latin typeface="Axiforma"/>
            </a:endParaRPr>
          </a:p>
          <a:p>
            <a:pPr algn="l"/>
            <a:r>
              <a:rPr lang="en-US" sz="2000" dirty="0">
                <a:solidFill>
                  <a:srgbClr val="0E2841"/>
                </a:solidFill>
                <a:latin typeface="Axiforma"/>
              </a:rPr>
              <a:t>Proof-of-concept, under-calibrated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8088B25-2850-842F-0137-3C6D423DE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02713"/>
              </p:ext>
            </p:extLst>
          </p:nvPr>
        </p:nvGraphicFramePr>
        <p:xfrm>
          <a:off x="881931" y="1981364"/>
          <a:ext cx="9480550" cy="1103567"/>
        </p:xfrm>
        <a:graphic>
          <a:graphicData uri="http://schemas.openxmlformats.org/drawingml/2006/table">
            <a:tbl>
              <a:tblPr/>
              <a:tblGrid>
                <a:gridCol w="2599055">
                  <a:extLst>
                    <a:ext uri="{9D8B030D-6E8A-4147-A177-3AD203B41FA5}">
                      <a16:colId xmlns:a16="http://schemas.microsoft.com/office/drawing/2014/main" val="3010351236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512205645"/>
                    </a:ext>
                  </a:extLst>
                </a:gridCol>
                <a:gridCol w="1076643">
                  <a:extLst>
                    <a:ext uri="{9D8B030D-6E8A-4147-A177-3AD203B41FA5}">
                      <a16:colId xmlns:a16="http://schemas.microsoft.com/office/drawing/2014/main" val="515765986"/>
                    </a:ext>
                  </a:extLst>
                </a:gridCol>
                <a:gridCol w="2576830">
                  <a:extLst>
                    <a:ext uri="{9D8B030D-6E8A-4147-A177-3AD203B41FA5}">
                      <a16:colId xmlns:a16="http://schemas.microsoft.com/office/drawing/2014/main" val="626064289"/>
                    </a:ext>
                  </a:extLst>
                </a:gridCol>
                <a:gridCol w="1975167">
                  <a:extLst>
                    <a:ext uri="{9D8B030D-6E8A-4147-A177-3AD203B41FA5}">
                      <a16:colId xmlns:a16="http://schemas.microsoft.com/office/drawing/2014/main" val="1560223391"/>
                    </a:ext>
                  </a:extLst>
                </a:gridCol>
              </a:tblGrid>
              <a:tr h="433007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xiforma" pitchFamily="2" charset="77"/>
                        </a:rPr>
                        <a:t>Run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1270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175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xiforma" pitchFamily="2" charset="77"/>
                        </a:rPr>
                        <a:t>Iterations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1270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175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xiforma" pitchFamily="2" charset="77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1270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1758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xiforma" pitchFamily="2" charset="77"/>
                        </a:rPr>
                        <a:t>Exact solves reduction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1270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1758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xiforma" pitchFamily="2" charset="77"/>
                        </a:rPr>
                        <a:t>95% CI coverage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1270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175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94658"/>
                  </a:ext>
                </a:extLst>
              </a:tr>
              <a:tr h="24940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Joint, reduced-budget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7.2 min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50.6%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12/21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13076"/>
                  </a:ext>
                </a:extLst>
              </a:tr>
              <a:tr h="2663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Joint, full-budget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7000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30.4 min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70.1%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21/21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9319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4AB876-54E1-AF5A-166C-BAA807D96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697945"/>
              </p:ext>
            </p:extLst>
          </p:nvPr>
        </p:nvGraphicFramePr>
        <p:xfrm>
          <a:off x="4562268" y="3429000"/>
          <a:ext cx="6028394" cy="3076139"/>
        </p:xfrm>
        <a:graphic>
          <a:graphicData uri="http://schemas.openxmlformats.org/drawingml/2006/table">
            <a:tbl>
              <a:tblPr/>
              <a:tblGrid>
                <a:gridCol w="2887485">
                  <a:extLst>
                    <a:ext uri="{9D8B030D-6E8A-4147-A177-3AD203B41FA5}">
                      <a16:colId xmlns:a16="http://schemas.microsoft.com/office/drawing/2014/main" val="2118354491"/>
                    </a:ext>
                  </a:extLst>
                </a:gridCol>
                <a:gridCol w="3140909">
                  <a:extLst>
                    <a:ext uri="{9D8B030D-6E8A-4147-A177-3AD203B41FA5}">
                      <a16:colId xmlns:a16="http://schemas.microsoft.com/office/drawing/2014/main" val="1097726729"/>
                    </a:ext>
                  </a:extLst>
                </a:gridCol>
              </a:tblGrid>
              <a:tr h="479139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xiforma" pitchFamily="2" charset="77"/>
                        </a:rPr>
                        <a:t>Metric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1270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175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xiforma" pitchFamily="2" charset="77"/>
                        </a:rPr>
                        <a:t>39-bus results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1270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175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31203"/>
                  </a:ext>
                </a:extLst>
              </a:tr>
              <a:tr h="3710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Unknown parameters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36460"/>
                  </a:ext>
                </a:extLst>
              </a:tr>
              <a:tr h="3710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Run budget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1000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66564"/>
                  </a:ext>
                </a:extLst>
              </a:tr>
              <a:tr h="371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Exact DAE solves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9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765 (23.5% fewer)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422075"/>
                  </a:ext>
                </a:extLst>
              </a:tr>
              <a:tr h="371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Mean rel. error: M / D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3.32% / 3.98%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65138"/>
                  </a:ext>
                </a:extLst>
              </a:tr>
              <a:tr h="371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Mean rel. error: r / x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9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4.82% 2.45%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128860"/>
                  </a:ext>
                </a:extLst>
              </a:tr>
              <a:tr h="371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95% CI coverage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14/108 (under calibrated)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601520"/>
                  </a:ext>
                </a:extLst>
              </a:tr>
              <a:tr h="371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Wall-clock time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9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rgbClr val="1F3247"/>
                          </a:solidFill>
                          <a:latin typeface="Axiforma" pitchFamily="2" charset="77"/>
                        </a:rPr>
                        <a:t>65.8 min</a:t>
                      </a:r>
                    </a:p>
                  </a:txBody>
                  <a:tcPr anchor="ctr">
                    <a:lnL w="12700" cap="flat" cmpd="sng" algn="ctr">
                      <a:noFill/>
                    </a:lnL>
                    <a:lnR w="12700" cap="flat" cmpd="sng" algn="ctr">
                      <a:noFill/>
                    </a:lnR>
                    <a:lnT w="6350" cap="flat" cmpd="sng" algn="ctr">
                      <a:noFill/>
                    </a:lnT>
                    <a:lnB w="12700" cap="flat" cmpd="sng" algn="ctr">
                      <a:noFill/>
                    </a:lnB>
                    <a:solidFill>
                      <a:srgbClr val="F2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574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178CCA-0522-5353-AF87-D35A71D13683}"/>
              </a:ext>
            </a:extLst>
          </p:cNvPr>
          <p:cNvSpPr txBox="1"/>
          <p:nvPr/>
        </p:nvSpPr>
        <p:spPr>
          <a:xfrm>
            <a:off x="838200" y="4998035"/>
            <a:ext cx="245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xiforma"/>
              </a:rPr>
              <a:t>Reviewer 2 insisted</a:t>
            </a:r>
          </a:p>
        </p:txBody>
      </p:sp>
    </p:spTree>
    <p:extLst>
      <p:ext uri="{BB962C8B-B14F-4D97-AF65-F5344CB8AC3E}">
        <p14:creationId xmlns:p14="http://schemas.microsoft.com/office/powerpoint/2010/main" val="3698400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80B8B-CFBB-A6F1-1305-71958B4E7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Axiforma" pitchFamily="2" charset="77"/>
              </a:rPr>
              <a:t>Scalability is hard but possible, suited for offline calibration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Axiforma" pitchFamily="2" charset="77"/>
              </a:rPr>
              <a:t>Needs informative data and recorded disturbance profiles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Axiforma" pitchFamily="2" charset="77"/>
              </a:rPr>
              <a:t>The inverse crime: data generated from the same model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Axiforma" pitchFamily="2" charset="77"/>
              </a:rPr>
              <a:t>Future work: real data, joint real-time calibration with UQ?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2C25-72E1-3F06-C955-6E853002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2" descr="PSCC 2026">
            <a:extLst>
              <a:ext uri="{FF2B5EF4-FFF2-40B4-BE49-F238E27FC236}">
                <a16:creationId xmlns:a16="http://schemas.microsoft.com/office/drawing/2014/main" id="{91F74027-1420-D5CD-BB59-AF00DB44F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68E03DFE-3AB1-156A-2477-C1166F480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22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80B8B-CFBB-A6F1-1305-71958B4E7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Axiforma" pitchFamily="2" charset="77"/>
              </a:rPr>
              <a:t>Joint generator-network estimation matters, decoupled estimation can bias both sides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Axiforma" pitchFamily="2" charset="77"/>
              </a:rPr>
              <a:t>Framework provides uncertainty, credible intervals, and jointly consistent parameter sets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Axiforma" pitchFamily="2" charset="77"/>
              </a:rPr>
              <a:t>DAE-aware inference keeps parameter estimates tied to physical power flow feasibility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894A0-4183-7094-046F-0DC4F5D3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2" descr="PSCC 2026">
            <a:extLst>
              <a:ext uri="{FF2B5EF4-FFF2-40B4-BE49-F238E27FC236}">
                <a16:creationId xmlns:a16="http://schemas.microsoft.com/office/drawing/2014/main" id="{16F26735-D5B6-4DCF-9A9F-ED2AFA736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B8572685-29CE-25A2-9DF8-1A46C6983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77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xiforma" pitchFamily="2" charset="77"/>
              </a:rPr>
              <a:t>Thank You</a:t>
            </a:r>
            <a:br>
              <a:rPr lang="en-US" dirty="0">
                <a:latin typeface="Axiforma" pitchFamily="2" charset="77"/>
              </a:rPr>
            </a:br>
            <a:r>
              <a:rPr lang="en-US" sz="4100" b="1" dirty="0">
                <a:latin typeface="Axiforma" pitchFamily="2" charset="77"/>
              </a:rPr>
              <a:t>Questions?</a:t>
            </a:r>
          </a:p>
        </p:txBody>
      </p:sp>
      <p:pic>
        <p:nvPicPr>
          <p:cNvPr id="4" name="Picture 2" descr="PSCC 2026">
            <a:extLst>
              <a:ext uri="{FF2B5EF4-FFF2-40B4-BE49-F238E27FC236}">
                <a16:creationId xmlns:a16="http://schemas.microsoft.com/office/drawing/2014/main" id="{E71CD0CE-72E2-EE56-106A-44C083B6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8856"/>
            <a:ext cx="2588061" cy="5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2A023AFE-3C1B-4C44-9F7F-A99D7D265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b="28485"/>
          <a:stretch>
            <a:fillRect/>
          </a:stretch>
        </p:blipFill>
        <p:spPr bwMode="auto">
          <a:xfrm>
            <a:off x="3549282" y="1138857"/>
            <a:ext cx="2338086" cy="5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DD2C-A53B-D435-9E6A-8C07D413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20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0ED6E15-A905-B889-4E45-D6801BE6F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7C202D6-3078-310C-A473-1388B864E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48843"/>
            <a:ext cx="4190768" cy="1146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85653C-688B-F19C-BDD1-B750B40B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MCMC: Blocked Gibbs Proposals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69B84-2DF4-8975-0392-7D913723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2" descr="PSCC 2026">
            <a:extLst>
              <a:ext uri="{FF2B5EF4-FFF2-40B4-BE49-F238E27FC236}">
                <a16:creationId xmlns:a16="http://schemas.microsoft.com/office/drawing/2014/main" id="{E19F1A4A-8757-CB7D-A5EA-C2D2B5C9A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485827DD-A18E-8C41-2637-5409157AF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159639-2744-6145-82C1-801D387EF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xiforma" pitchFamily="2" charset="77"/>
              </a:rPr>
              <a:t>Split parameters into three blocks</a:t>
            </a:r>
          </a:p>
          <a:p>
            <a:pPr marL="0" indent="0">
              <a:buNone/>
            </a:pPr>
            <a:r>
              <a:rPr lang="en-US" sz="2400" dirty="0">
                <a:latin typeface="Axiforma" pitchFamily="2" charset="77"/>
              </a:rPr>
              <a:t>Start from the full vector			and draw a random Gaussian step for that block:</a:t>
            </a:r>
          </a:p>
          <a:p>
            <a:pPr marL="0" indent="0">
              <a:buNone/>
            </a:pPr>
            <a:endParaRPr lang="en-US" sz="300" b="1" dirty="0">
              <a:solidFill>
                <a:schemeClr val="accent1">
                  <a:lumMod val="75000"/>
                </a:schemeClr>
              </a:solidFill>
              <a:latin typeface="Axiforma" pitchFamily="2" charset="77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xiforma" pitchFamily="2" charset="77"/>
              </a:rPr>
              <a:t>Proposal step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xiforma" pitchFamily="2" charset="77"/>
              </a:rPr>
            </a:br>
            <a:endParaRPr lang="en-US" sz="2400" b="1" dirty="0">
              <a:solidFill>
                <a:schemeClr val="accent1">
                  <a:lumMod val="75000"/>
                </a:schemeClr>
              </a:solidFill>
              <a:latin typeface="Axiforma" pitchFamily="2" charset="77"/>
            </a:endParaRPr>
          </a:p>
          <a:p>
            <a:pPr marL="0" indent="0">
              <a:buNone/>
            </a:pPr>
            <a:endParaRPr lang="en-US" sz="2400" dirty="0">
              <a:latin typeface="Axiforma" pitchFamily="2" charset="77"/>
            </a:endParaRPr>
          </a:p>
          <a:p>
            <a:pPr marL="0" indent="0">
              <a:buNone/>
            </a:pPr>
            <a:endParaRPr lang="en-US" sz="1600" dirty="0">
              <a:latin typeface="Axiforma" pitchFamily="2" charset="77"/>
            </a:endParaRPr>
          </a:p>
          <a:p>
            <a:pPr marL="0" indent="0">
              <a:buNone/>
            </a:pPr>
            <a:endParaRPr lang="en-US" sz="1600" dirty="0">
              <a:latin typeface="Axiforma" pitchFamily="2" charset="77"/>
            </a:endParaRPr>
          </a:p>
          <a:p>
            <a:pPr marL="0" indent="0">
              <a:buNone/>
            </a:pPr>
            <a:endParaRPr lang="en-US" sz="1600" dirty="0">
              <a:latin typeface="Axiforma" pitchFamily="2" charset="77"/>
            </a:endParaRPr>
          </a:p>
          <a:p>
            <a:pPr marL="0" indent="0">
              <a:buNone/>
            </a:pPr>
            <a:r>
              <a:rPr lang="en-US" sz="2400" dirty="0">
                <a:latin typeface="Axiforma" pitchFamily="2" charset="77"/>
              </a:rPr>
              <a:t>Then propose		        while keeping other blocks fixed </a:t>
            </a:r>
          </a:p>
        </p:txBody>
      </p:sp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296C77CB-F817-4434-F7E2-6C83537DF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76785"/>
            <a:ext cx="5579391" cy="4798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82F587-17CD-947E-BD10-190D526E92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9580"/>
          <a:stretch>
            <a:fillRect/>
          </a:stretch>
        </p:blipFill>
        <p:spPr>
          <a:xfrm>
            <a:off x="4726074" y="2211780"/>
            <a:ext cx="2461544" cy="4798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74405D-32DD-4993-643C-BE2390C0B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0456" y="5477765"/>
            <a:ext cx="2085596" cy="4659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52DF8C-403D-744E-FA4A-F3D0B58C7DE1}"/>
              </a:ext>
            </a:extLst>
          </p:cNvPr>
          <p:cNvSpPr txBox="1"/>
          <p:nvPr/>
        </p:nvSpPr>
        <p:spPr>
          <a:xfrm>
            <a:off x="5309279" y="3624923"/>
            <a:ext cx="60998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xiforma" pitchFamily="2" charset="77"/>
              </a:rPr>
              <a:t>b: selected block</a:t>
            </a:r>
            <a:br>
              <a:rPr lang="en-US" sz="2000" dirty="0">
                <a:latin typeface="Axiforma" pitchFamily="2" charset="77"/>
              </a:rPr>
            </a:br>
            <a:r>
              <a:rPr lang="en-US" sz="2000" dirty="0">
                <a:latin typeface="Axiforma" pitchFamily="2" charset="77"/>
              </a:rPr>
              <a:t>d</a:t>
            </a:r>
            <a:r>
              <a:rPr lang="en-US" sz="2000" baseline="-25000" dirty="0">
                <a:latin typeface="Axiforma" pitchFamily="2" charset="77"/>
              </a:rPr>
              <a:t>b</a:t>
            </a:r>
            <a:r>
              <a:rPr lang="en-US" sz="2000" dirty="0">
                <a:latin typeface="Axiforma" pitchFamily="2" charset="77"/>
              </a:rPr>
              <a:t>: number of parameters in the block</a:t>
            </a:r>
            <a:br>
              <a:rPr lang="en-US" sz="2000" dirty="0">
                <a:latin typeface="Axiforma" pitchFamily="2" charset="77"/>
              </a:rPr>
            </a:br>
            <a:r>
              <a:rPr lang="en-US" sz="2000" dirty="0">
                <a:latin typeface="Axiforma" pitchFamily="2" charset="77"/>
              </a:rPr>
              <a:t>s</a:t>
            </a:r>
            <a:r>
              <a:rPr lang="en-US" sz="2000" baseline="-25000" dirty="0">
                <a:latin typeface="Axiforma" pitchFamily="2" charset="77"/>
              </a:rPr>
              <a:t>b</a:t>
            </a:r>
            <a:r>
              <a:rPr lang="en-US" sz="2000" dirty="0">
                <a:latin typeface="Axiforma" pitchFamily="2" charset="77"/>
              </a:rPr>
              <a:t>: adaptive scalar step-size for block b</a:t>
            </a:r>
          </a:p>
          <a:p>
            <a:r>
              <a:rPr lang="en-US" sz="2000" b="1" dirty="0">
                <a:latin typeface="Axiforma" pitchFamily="2" charset="77"/>
              </a:rPr>
              <a:t>L</a:t>
            </a:r>
            <a:r>
              <a:rPr lang="en-US" sz="2000" baseline="-25000" dirty="0">
                <a:latin typeface="Axiforma" pitchFamily="2" charset="77"/>
              </a:rPr>
              <a:t>b</a:t>
            </a:r>
            <a:r>
              <a:rPr lang="en-US" sz="2000" dirty="0">
                <a:latin typeface="Axiforma" pitchFamily="2" charset="77"/>
              </a:rPr>
              <a:t>: Cholesky factor of block covariance</a:t>
            </a:r>
            <a:br>
              <a:rPr lang="en-US" sz="2000" dirty="0">
                <a:latin typeface="Axiforma" pitchFamily="2" charset="77"/>
              </a:rPr>
            </a:br>
            <a:r>
              <a:rPr lang="en-US" sz="2000" dirty="0">
                <a:latin typeface="Axiforma" pitchFamily="2" charset="77"/>
              </a:rPr>
              <a:t>      obtained from matrix </a:t>
            </a:r>
            <a:r>
              <a:rPr lang="en-US" b="1" i="1" dirty="0">
                <a:latin typeface="Axiforma" pitchFamily="2" charset="77"/>
              </a:rPr>
              <a:t>H</a:t>
            </a:r>
            <a:endParaRPr lang="en-US" sz="2000" dirty="0">
              <a:latin typeface="Axiforma" pitchFamily="2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4CCED4-72D2-0BE7-3ABC-BA3ACC7F2E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673" y="4576502"/>
            <a:ext cx="1230777" cy="3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FAB5965-57A2-99CD-82A3-6741865CD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AB13E-F012-72E8-4CCA-8CC3A3FAC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MCMC: Delayed Acceptance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54D68-A71C-AD81-9EC4-B27AD8E8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2" descr="PSCC 2026">
            <a:extLst>
              <a:ext uri="{FF2B5EF4-FFF2-40B4-BE49-F238E27FC236}">
                <a16:creationId xmlns:a16="http://schemas.microsoft.com/office/drawing/2014/main" id="{3B1EB29A-0A0A-8D45-C42F-EAA8BE628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83432AC3-3875-C129-57E7-847BFFE57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14670F-AA0E-6497-090C-78F454486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65873" cy="4780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latin typeface="Axiforma" pitchFamily="2" charset="77"/>
              </a:rPr>
              <a:t>Check whether proposal is acceptable:</a:t>
            </a:r>
          </a:p>
          <a:p>
            <a:pPr marL="514350" indent="-514350">
              <a:buAutoNum type="arabicPeriod"/>
            </a:pPr>
            <a:r>
              <a:rPr lang="en-US" sz="2300" dirty="0">
                <a:latin typeface="Axiforma" pitchFamily="2" charset="77"/>
              </a:rPr>
              <a:t>Check box constraints 		  , if not inside </a:t>
            </a:r>
            <a:r>
              <a:rPr lang="en-US" sz="2300" dirty="0">
                <a:latin typeface="Axiforma" pitchFamily="2" charset="77"/>
                <a:sym typeface="Wingdings" pitchFamily="2" charset="2"/>
              </a:rPr>
              <a:t> reject</a:t>
            </a:r>
          </a:p>
          <a:p>
            <a:pPr marL="514350" indent="-514350">
              <a:buAutoNum type="arabicPeriod"/>
            </a:pPr>
            <a:r>
              <a:rPr lang="en-US" sz="2300" dirty="0">
                <a:latin typeface="Axiforma" pitchFamily="2" charset="77"/>
                <a:sym typeface="Wingdings" pitchFamily="2" charset="2"/>
              </a:rPr>
              <a:t>Map     to physical parameters:</a:t>
            </a:r>
          </a:p>
          <a:p>
            <a:pPr marL="514350" indent="-514350">
              <a:buAutoNum type="arabicPeriod"/>
            </a:pPr>
            <a:r>
              <a:rPr lang="en-US" sz="2300" dirty="0">
                <a:latin typeface="Axiforma" pitchFamily="2" charset="77"/>
                <a:sym typeface="Wingdings" pitchFamily="2" charset="2"/>
              </a:rPr>
              <a:t>Solve PF with proposed parameter: if infeasible  reject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300" dirty="0">
                <a:latin typeface="Axiforma" pitchFamily="2" charset="77"/>
                <a:sym typeface="Wingdings" pitchFamily="2" charset="2"/>
              </a:rPr>
              <a:t>Run a coarse DAE simulation (relaxed tolerances), accept with probability</a:t>
            </a:r>
            <a:br>
              <a:rPr lang="en-US" sz="2300" dirty="0">
                <a:latin typeface="Axiforma" pitchFamily="2" charset="77"/>
                <a:sym typeface="Wingdings" pitchFamily="2" charset="2"/>
              </a:rPr>
            </a:br>
            <a:r>
              <a:rPr lang="en-US" sz="2300" dirty="0">
                <a:latin typeface="Axiforma" pitchFamily="2" charset="77"/>
                <a:sym typeface="Wingdings" pitchFamily="2" charset="2"/>
              </a:rPr>
              <a:t>				  (filter bad proposals to avoid full DAE solves)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300" dirty="0">
                <a:latin typeface="Axiforma" pitchFamily="2" charset="77"/>
                <a:sym typeface="Wingdings" pitchFamily="2" charset="2"/>
              </a:rPr>
              <a:t>Run full DAE simulation, accept with probability</a:t>
            </a:r>
            <a:br>
              <a:rPr lang="en-US" sz="2300" dirty="0">
                <a:latin typeface="Axiforma" pitchFamily="2" charset="77"/>
                <a:sym typeface="Wingdings" pitchFamily="2" charset="2"/>
              </a:rPr>
            </a:br>
            <a:r>
              <a:rPr lang="en-US" sz="2300" dirty="0">
                <a:latin typeface="Axiforma" pitchFamily="2" charset="77"/>
                <a:sym typeface="Wingdings" pitchFamily="2" charset="2"/>
              </a:rPr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300" dirty="0">
                <a:latin typeface="Axiforma" pitchFamily="2" charset="77"/>
                <a:sym typeface="Wingdings" pitchFamily="2" charset="2"/>
              </a:rPr>
              <a:t>If accepted: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7E2AB-9772-2303-FA2A-3F4AC6291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868" y="2229446"/>
            <a:ext cx="1988005" cy="439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AC5C5-89E3-53FF-A073-733AE71A43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2030"/>
          <a:stretch>
            <a:fillRect/>
          </a:stretch>
        </p:blipFill>
        <p:spPr>
          <a:xfrm>
            <a:off x="2097632" y="2669005"/>
            <a:ext cx="346698" cy="426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3EA5B1-B328-6B20-3675-C4E6DF4002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66"/>
          <a:stretch>
            <a:fillRect/>
          </a:stretch>
        </p:blipFill>
        <p:spPr>
          <a:xfrm>
            <a:off x="5972692" y="2694301"/>
            <a:ext cx="3774978" cy="4296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E1209-9714-D5F2-F040-F0269BCCB8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468" y="4216096"/>
            <a:ext cx="3254400" cy="4109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1F00BF-6F25-7F85-4D17-DC9F27F7F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205" y="5053229"/>
            <a:ext cx="5168433" cy="4632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E8945E-A364-A574-5354-B8C95C29827E}"/>
              </a:ext>
            </a:extLst>
          </p:cNvPr>
          <p:cNvGrpSpPr/>
          <p:nvPr/>
        </p:nvGrpSpPr>
        <p:grpSpPr>
          <a:xfrm>
            <a:off x="7614745" y="5403819"/>
            <a:ext cx="4155220" cy="760476"/>
            <a:chOff x="7813103" y="5061155"/>
            <a:chExt cx="4155220" cy="76047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D55DC7C-C1C7-242A-C4C6-BE9BE377A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13103" y="5074401"/>
              <a:ext cx="568897" cy="36483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9E8AF96-52D1-F0BD-C343-38B30108F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13103" y="5456795"/>
              <a:ext cx="568897" cy="36483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5FBDDC-C569-7FE3-136E-6A87FF43C9CA}"/>
                </a:ext>
              </a:extLst>
            </p:cNvPr>
            <p:cNvSpPr txBox="1"/>
            <p:nvPr/>
          </p:nvSpPr>
          <p:spPr>
            <a:xfrm>
              <a:off x="8311662" y="5061155"/>
              <a:ext cx="36566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xiforma" pitchFamily="2" charset="77"/>
                </a:rPr>
                <a:t>: Cheap log-posterior (coarse)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8568CC-3469-0CB0-61CC-C8B0A7E537CF}"/>
                </a:ext>
              </a:extLst>
            </p:cNvPr>
            <p:cNvSpPr txBox="1"/>
            <p:nvPr/>
          </p:nvSpPr>
          <p:spPr>
            <a:xfrm>
              <a:off x="8311662" y="5412849"/>
              <a:ext cx="32687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xiforma" pitchFamily="2" charset="77"/>
                </a:rPr>
                <a:t>: Exact log-posterior (full)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D0BF53A-979B-4800-D281-76DF036F23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0727" y="5433551"/>
            <a:ext cx="1005745" cy="4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46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C034DA9-D507-AD7D-8503-D7AAE855F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C6CE-5280-1250-46A5-042CFB1D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MCMC: Stagewise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8333-A035-3C55-084F-D95548509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1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xiforma" pitchFamily="2" charset="77"/>
              </a:rPr>
              <a:t>For initialization, instead of starting MCMC from nominal values:</a:t>
            </a:r>
            <a:endParaRPr lang="en-US" sz="2000" dirty="0">
              <a:latin typeface="Axiforma" pitchFamily="2" charset="77"/>
            </a:endParaRPr>
          </a:p>
          <a:p>
            <a:r>
              <a:rPr lang="en-US" sz="2000" dirty="0">
                <a:latin typeface="Axiforma" pitchFamily="2" charset="77"/>
              </a:rPr>
              <a:t>Use stagewise nonlinear least squares to start MCMC near a high-posterior region</a:t>
            </a:r>
          </a:p>
          <a:p>
            <a:r>
              <a:rPr lang="en-US" sz="2000" dirty="0">
                <a:latin typeface="Axiforma" pitchFamily="2" charset="77"/>
              </a:rPr>
              <a:t>Stage A estimates (𝑀, 𝐷) from frequency residuals with network fixed</a:t>
            </a:r>
          </a:p>
          <a:p>
            <a:r>
              <a:rPr lang="en-US" sz="2000" dirty="0">
                <a:latin typeface="Axiforma" pitchFamily="2" charset="77"/>
              </a:rPr>
              <a:t>Stage B estimates (𝑟, 𝑥) from all-channel residuals with dynamics fixed</a:t>
            </a:r>
          </a:p>
          <a:p>
            <a:r>
              <a:rPr lang="en-US" sz="2000" dirty="0">
                <a:latin typeface="Axiforma" pitchFamily="2" charset="77"/>
              </a:rPr>
              <a:t>Joint step: refine parameters, provide local curvature for proposal covariances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D34B1-98C3-7F99-FAAF-7A41C71D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2" descr="PSCC 2026">
            <a:extLst>
              <a:ext uri="{FF2B5EF4-FFF2-40B4-BE49-F238E27FC236}">
                <a16:creationId xmlns:a16="http://schemas.microsoft.com/office/drawing/2014/main" id="{A501AE16-5EFB-D749-5BF9-33F2D98EB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25563FD9-E2A8-185A-7D7F-35F428E34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6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75026-6CCC-CA07-9B68-25979E2C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9E83710-ED55-43C7-552A-C7A21042402D}"/>
              </a:ext>
            </a:extLst>
          </p:cNvPr>
          <p:cNvSpPr/>
          <p:nvPr/>
        </p:nvSpPr>
        <p:spPr>
          <a:xfrm>
            <a:off x="6371202" y="2443438"/>
            <a:ext cx="562197" cy="562197"/>
          </a:xfrm>
          <a:prstGeom prst="ellipse">
            <a:avLst/>
          </a:prstGeom>
          <a:solidFill>
            <a:srgbClr val="104862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E548D0-23B4-1F3C-AA14-477DE25C9738}"/>
              </a:ext>
            </a:extLst>
          </p:cNvPr>
          <p:cNvSpPr/>
          <p:nvPr/>
        </p:nvSpPr>
        <p:spPr>
          <a:xfrm>
            <a:off x="3069202" y="2504398"/>
            <a:ext cx="562197" cy="562197"/>
          </a:xfrm>
          <a:prstGeom prst="ellipse">
            <a:avLst/>
          </a:prstGeom>
          <a:solidFill>
            <a:srgbClr val="104862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7BD53-9AE8-25B2-4560-A700168A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Motivation</a:t>
            </a:r>
          </a:p>
        </p:txBody>
      </p:sp>
      <p:pic>
        <p:nvPicPr>
          <p:cNvPr id="14" name="Picture 2" descr="PSCC 2026">
            <a:extLst>
              <a:ext uri="{FF2B5EF4-FFF2-40B4-BE49-F238E27FC236}">
                <a16:creationId xmlns:a16="http://schemas.microsoft.com/office/drawing/2014/main" id="{083A4C3C-32A8-B481-40CF-09ADCAAED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50D9BAF8-83C5-CE72-B16A-C4EFF1D12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16DB653-7814-7EA5-8014-1158D711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F4412E-2FD1-4C57-55B3-74C628B17408}"/>
              </a:ext>
            </a:extLst>
          </p:cNvPr>
          <p:cNvCxnSpPr>
            <a:cxnSpLocks/>
          </p:cNvCxnSpPr>
          <p:nvPr/>
        </p:nvCxnSpPr>
        <p:spPr>
          <a:xfrm>
            <a:off x="6002482" y="2426111"/>
            <a:ext cx="0" cy="15238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2400CF6-20D0-62D2-EA19-8AFDE9FE6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33" y="2597826"/>
            <a:ext cx="4466071" cy="3248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9410262-5338-F641-839E-7B9B651D0E29}"/>
              </a:ext>
            </a:extLst>
          </p:cNvPr>
          <p:cNvSpPr/>
          <p:nvPr/>
        </p:nvSpPr>
        <p:spPr>
          <a:xfrm>
            <a:off x="1050665" y="2545740"/>
            <a:ext cx="445911" cy="428977"/>
          </a:xfrm>
          <a:prstGeom prst="rect">
            <a:avLst/>
          </a:prstGeom>
          <a:solidFill>
            <a:srgbClr val="C04F1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55DB9B-14D4-FF01-3F8A-41D00F8AFB93}"/>
              </a:ext>
            </a:extLst>
          </p:cNvPr>
          <p:cNvSpPr/>
          <p:nvPr/>
        </p:nvSpPr>
        <p:spPr>
          <a:xfrm>
            <a:off x="3922999" y="2545740"/>
            <a:ext cx="445911" cy="428977"/>
          </a:xfrm>
          <a:prstGeom prst="rect">
            <a:avLst/>
          </a:prstGeom>
          <a:solidFill>
            <a:srgbClr val="C04F1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F2F1F5-F0A9-E893-A43F-72CF4D98E537}"/>
              </a:ext>
            </a:extLst>
          </p:cNvPr>
          <p:cNvSpPr txBox="1"/>
          <p:nvPr/>
        </p:nvSpPr>
        <p:spPr>
          <a:xfrm>
            <a:off x="642776" y="2991672"/>
            <a:ext cx="1302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xiforma" pitchFamily="2" charset="77"/>
              </a:rPr>
              <a:t>Inertia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CC09DE-90AC-A7C7-47A1-3B5B5D3106BF}"/>
              </a:ext>
            </a:extLst>
          </p:cNvPr>
          <p:cNvSpPr txBox="1"/>
          <p:nvPr/>
        </p:nvSpPr>
        <p:spPr>
          <a:xfrm>
            <a:off x="3357300" y="2991672"/>
            <a:ext cx="1548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xiforma" pitchFamily="2" charset="77"/>
              </a:rPr>
              <a:t>Damping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15D587E-E3F5-D6E1-8432-131E80D0EB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48004"/>
          <a:stretch>
            <a:fillRect/>
          </a:stretch>
        </p:blipFill>
        <p:spPr>
          <a:xfrm>
            <a:off x="6458585" y="2334413"/>
            <a:ext cx="5129659" cy="89153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77AE36E-E3F9-B32A-9C4C-568B5CCA315A}"/>
              </a:ext>
            </a:extLst>
          </p:cNvPr>
          <p:cNvSpPr/>
          <p:nvPr/>
        </p:nvSpPr>
        <p:spPr>
          <a:xfrm>
            <a:off x="8895938" y="2504398"/>
            <a:ext cx="445911" cy="428977"/>
          </a:xfrm>
          <a:prstGeom prst="rect">
            <a:avLst/>
          </a:prstGeom>
          <a:solidFill>
            <a:srgbClr val="C04F1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B1D0DA-4343-4694-171F-BADE15A12B1A}"/>
              </a:ext>
            </a:extLst>
          </p:cNvPr>
          <p:cNvSpPr/>
          <p:nvPr/>
        </p:nvSpPr>
        <p:spPr>
          <a:xfrm>
            <a:off x="10326429" y="2504398"/>
            <a:ext cx="445911" cy="428977"/>
          </a:xfrm>
          <a:prstGeom prst="rect">
            <a:avLst/>
          </a:prstGeom>
          <a:solidFill>
            <a:srgbClr val="C04F1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A7BE11-D1C3-20FB-F015-974697A9CC46}"/>
              </a:ext>
            </a:extLst>
          </p:cNvPr>
          <p:cNvSpPr txBox="1"/>
          <p:nvPr/>
        </p:nvSpPr>
        <p:spPr>
          <a:xfrm>
            <a:off x="8317020" y="2991672"/>
            <a:ext cx="16812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xiforma" pitchFamily="2" charset="77"/>
              </a:rPr>
              <a:t>Conductance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0BCC3F-7B6E-6503-809B-A89225C32197}"/>
              </a:ext>
            </a:extLst>
          </p:cNvPr>
          <p:cNvSpPr txBox="1"/>
          <p:nvPr/>
        </p:nvSpPr>
        <p:spPr>
          <a:xfrm>
            <a:off x="10075324" y="2991672"/>
            <a:ext cx="1548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xiforma" pitchFamily="2" charset="77"/>
              </a:rPr>
              <a:t>Susceptance</a:t>
            </a: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C692821E-2180-71A7-196A-C8C6E4E5F2D5}"/>
              </a:ext>
            </a:extLst>
          </p:cNvPr>
          <p:cNvCxnSpPr>
            <a:cxnSpLocks/>
            <a:stCxn id="8" idx="0"/>
            <a:endCxn id="7" idx="1"/>
          </p:cNvCxnSpPr>
          <p:nvPr/>
        </p:nvCxnSpPr>
        <p:spPr>
          <a:xfrm rot="16200000" flipH="1">
            <a:off x="4891231" y="963468"/>
            <a:ext cx="21372" cy="3103233"/>
          </a:xfrm>
          <a:prstGeom prst="curvedConnector3">
            <a:avLst>
              <a:gd name="adj1" fmla="val -2840408"/>
            </a:avLst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82181D-EE64-F331-716E-60B1B16CCC98}"/>
              </a:ext>
            </a:extLst>
          </p:cNvPr>
          <p:cNvSpPr txBox="1"/>
          <p:nvPr/>
        </p:nvSpPr>
        <p:spPr>
          <a:xfrm>
            <a:off x="4325092" y="1736407"/>
            <a:ext cx="1153649" cy="374571"/>
          </a:xfrm>
          <a:prstGeom prst="roundRect">
            <a:avLst/>
          </a:prstGeom>
          <a:solidFill>
            <a:srgbClr val="10486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xiforma" pitchFamily="2" charset="77"/>
              </a:rPr>
              <a:t>Coupled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2242E06-E25B-045A-8648-EF06933DE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361" y="5569700"/>
            <a:ext cx="10786241" cy="520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Axiforma" pitchFamily="2" charset="77"/>
              </a:rPr>
              <a:t>Nonlinear Differential Algebraic Equations Model (DAE)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83AE9B-1D65-840B-4A9E-74443EC37536}"/>
              </a:ext>
            </a:extLst>
          </p:cNvPr>
          <p:cNvGrpSpPr/>
          <p:nvPr/>
        </p:nvGrpSpPr>
        <p:grpSpPr>
          <a:xfrm>
            <a:off x="671945" y="3488275"/>
            <a:ext cx="6181551" cy="1391049"/>
            <a:chOff x="671945" y="3488275"/>
            <a:chExt cx="6181551" cy="139104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5B1FA1-BED9-F3B4-4E9D-A2DE85CFB32D}"/>
                </a:ext>
              </a:extLst>
            </p:cNvPr>
            <p:cNvSpPr txBox="1"/>
            <p:nvPr/>
          </p:nvSpPr>
          <p:spPr>
            <a:xfrm>
              <a:off x="671945" y="3488275"/>
              <a:ext cx="4942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000" dirty="0">
                  <a:latin typeface="Axiforma" pitchFamily="2" charset="77"/>
                </a:rPr>
                <a:t>Generator dynamics (2</a:t>
              </a:r>
              <a:r>
                <a:rPr lang="en-US" sz="2000" baseline="30000" dirty="0">
                  <a:latin typeface="Axiforma" pitchFamily="2" charset="77"/>
                </a:rPr>
                <a:t>nd</a:t>
              </a:r>
              <a:r>
                <a:rPr lang="en-US" sz="2000" dirty="0">
                  <a:latin typeface="Axiforma" pitchFamily="2" charset="77"/>
                </a:rPr>
                <a:t> to 8</a:t>
              </a:r>
              <a:r>
                <a:rPr lang="en-US" sz="2000" baseline="30000" dirty="0">
                  <a:latin typeface="Axiforma" pitchFamily="2" charset="77"/>
                </a:rPr>
                <a:t>th</a:t>
              </a:r>
              <a:r>
                <a:rPr lang="en-US" sz="2000" dirty="0">
                  <a:latin typeface="Axiforma" pitchFamily="2" charset="77"/>
                </a:rPr>
                <a:t> order)</a:t>
              </a:r>
              <a:endParaRPr lang="en-US" sz="2000" b="1" dirty="0">
                <a:latin typeface="Axiforma" pitchFamily="2" charset="77"/>
              </a:endParaRPr>
            </a:p>
          </p:txBody>
        </p:sp>
        <p:sp>
          <p:nvSpPr>
            <p:cNvPr id="32" name="Bent Arrow 31">
              <a:extLst>
                <a:ext uri="{FF2B5EF4-FFF2-40B4-BE49-F238E27FC236}">
                  <a16:creationId xmlns:a16="http://schemas.microsoft.com/office/drawing/2014/main" id="{1608FBF3-CE2E-1BDA-CF2D-C9E9152AC5CE}"/>
                </a:ext>
              </a:extLst>
            </p:cNvPr>
            <p:cNvSpPr/>
            <p:nvPr/>
          </p:nvSpPr>
          <p:spPr>
            <a:xfrm flipV="1">
              <a:off x="2919849" y="3949938"/>
              <a:ext cx="1649299" cy="790548"/>
            </a:xfrm>
            <a:prstGeom prst="bentArrow">
              <a:avLst>
                <a:gd name="adj1" fmla="val 5010"/>
                <a:gd name="adj2" fmla="val 11224"/>
                <a:gd name="adj3" fmla="val 22327"/>
                <a:gd name="adj4" fmla="val 63749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CE1A417-15D7-38F9-F3CE-A55F38D59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50356"/>
            <a:stretch>
              <a:fillRect/>
            </a:stretch>
          </p:blipFill>
          <p:spPr>
            <a:xfrm>
              <a:off x="4633543" y="4454030"/>
              <a:ext cx="2219953" cy="42529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2F12990-AFE0-784A-66F0-875AEE3DB62F}"/>
              </a:ext>
            </a:extLst>
          </p:cNvPr>
          <p:cNvGrpSpPr/>
          <p:nvPr/>
        </p:nvGrpSpPr>
        <p:grpSpPr>
          <a:xfrm>
            <a:off x="4633542" y="3488275"/>
            <a:ext cx="7177774" cy="1819394"/>
            <a:chOff x="4633542" y="3488275"/>
            <a:chExt cx="7177774" cy="181939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AC9CA0-99DF-FC16-FB3A-5CFBBC185AF6}"/>
                </a:ext>
              </a:extLst>
            </p:cNvPr>
            <p:cNvSpPr txBox="1"/>
            <p:nvPr/>
          </p:nvSpPr>
          <p:spPr>
            <a:xfrm>
              <a:off x="6236663" y="3488275"/>
              <a:ext cx="557465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000" dirty="0">
                  <a:latin typeface="Axiforma" pitchFamily="2" charset="77"/>
                </a:rPr>
                <a:t>Algebraic constraints </a:t>
              </a:r>
              <a:endParaRPr lang="en-US" sz="2000" b="1" dirty="0">
                <a:latin typeface="Axiforma" pitchFamily="2" charset="77"/>
              </a:endParaRPr>
            </a:p>
          </p:txBody>
        </p:sp>
        <p:sp>
          <p:nvSpPr>
            <p:cNvPr id="46" name="Bent Arrow 45">
              <a:extLst>
                <a:ext uri="{FF2B5EF4-FFF2-40B4-BE49-F238E27FC236}">
                  <a16:creationId xmlns:a16="http://schemas.microsoft.com/office/drawing/2014/main" id="{D808A85A-9FC7-A080-DDDA-A3A69FF392D7}"/>
                </a:ext>
              </a:extLst>
            </p:cNvPr>
            <p:cNvSpPr/>
            <p:nvPr/>
          </p:nvSpPr>
          <p:spPr>
            <a:xfrm rot="10800000">
              <a:off x="6933399" y="3914854"/>
              <a:ext cx="2106576" cy="1357670"/>
            </a:xfrm>
            <a:prstGeom prst="bentArrow">
              <a:avLst>
                <a:gd name="adj1" fmla="val 3156"/>
                <a:gd name="adj2" fmla="val 7120"/>
                <a:gd name="adj3" fmla="val 13059"/>
                <a:gd name="adj4" fmla="val 63749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A462CED-8F17-28EB-3422-2AC27D01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53261"/>
            <a:stretch>
              <a:fillRect/>
            </a:stretch>
          </p:blipFill>
          <p:spPr>
            <a:xfrm>
              <a:off x="4633542" y="4907262"/>
              <a:ext cx="2219953" cy="400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687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28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80B8B-CFBB-A6F1-1305-71958B4E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229" y="2582479"/>
            <a:ext cx="10458572" cy="2764220"/>
          </a:xfrm>
          <a:prstGeom prst="roundRect">
            <a:avLst>
              <a:gd name="adj" fmla="val 5497"/>
            </a:avLst>
          </a:prstGeom>
          <a:solidFill>
            <a:srgbClr val="EAF3F6"/>
          </a:solidFill>
          <a:ln w="38100">
            <a:solidFill>
              <a:srgbClr val="D8E3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864" bIns="36576" rtlCol="0" anchor="ctr">
            <a:normAutofit/>
          </a:bodyPr>
          <a:lstStyle/>
          <a:p>
            <a:pPr marL="0" indent="0" algn="ctr">
              <a:lnSpc>
                <a:spcPct val="108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xiforma" pitchFamily="2" charset="77"/>
              </a:rPr>
              <a:t>Does uncertainty in network or generator parameters bias the estimation of the other parameter group?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6677FD0F-155C-088E-6C5F-EE43B45B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4</a:t>
            </a:fld>
            <a:endParaRPr lang="en-US"/>
          </a:p>
        </p:txBody>
      </p:sp>
      <p:pic>
        <p:nvPicPr>
          <p:cNvPr id="38" name="Picture 2" descr="PSCC 2026">
            <a:extLst>
              <a:ext uri="{FF2B5EF4-FFF2-40B4-BE49-F238E27FC236}">
                <a16:creationId xmlns:a16="http://schemas.microsoft.com/office/drawing/2014/main" id="{5BC2D541-FB0F-7BC3-B8CB-90D87F970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EE0660BD-FC19-A63A-A0DD-64CBD8644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C0233B9-9491-B63E-346B-21603D1B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Axiforma" pitchFamily="2" charset="77"/>
              </a:rPr>
              <a:t>Not another estimator</a:t>
            </a:r>
          </a:p>
        </p:txBody>
      </p:sp>
    </p:spTree>
    <p:extLst>
      <p:ext uri="{BB962C8B-B14F-4D97-AF65-F5344CB8AC3E}">
        <p14:creationId xmlns:p14="http://schemas.microsoft.com/office/powerpoint/2010/main" val="358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80B8B-CFBB-A6F1-1305-71958B4E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643" y="1804381"/>
            <a:ext cx="3091176" cy="1036069"/>
          </a:xfrm>
        </p:spPr>
        <p:txBody>
          <a:bodyPr>
            <a:normAutofit/>
          </a:bodyPr>
          <a:lstStyle/>
          <a:p>
            <a:pPr>
              <a:lnSpc>
                <a:spcPct val="65000"/>
              </a:lnSpc>
            </a:pPr>
            <a:r>
              <a:rPr lang="en-US" sz="2600" dirty="0">
                <a:latin typeface="Axiforma" pitchFamily="2" charset="77"/>
              </a:rPr>
              <a:t>EKF, UKF, CKF</a:t>
            </a:r>
          </a:p>
          <a:p>
            <a:pPr>
              <a:lnSpc>
                <a:spcPct val="65000"/>
              </a:lnSpc>
            </a:pPr>
            <a:r>
              <a:rPr lang="en-US" sz="2600" dirty="0">
                <a:latin typeface="Axiforma" pitchFamily="2" charset="77"/>
              </a:rPr>
              <a:t>LS, TLS, WLS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8B74D-0A23-CCEF-49E3-18F6FBA08B46}"/>
              </a:ext>
            </a:extLst>
          </p:cNvPr>
          <p:cNvSpPr txBox="1"/>
          <p:nvPr/>
        </p:nvSpPr>
        <p:spPr>
          <a:xfrm>
            <a:off x="2044192" y="4420409"/>
            <a:ext cx="7884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xiforma" pitchFamily="2" charset="77"/>
              </a:rPr>
              <a:t>Want an </a:t>
            </a:r>
            <a:r>
              <a:rPr lang="en-US" sz="2400" b="1" dirty="0">
                <a:latin typeface="Axiforma" pitchFamily="2" charset="77"/>
              </a:rPr>
              <a:t>uncertainty-aware</a:t>
            </a:r>
            <a:r>
              <a:rPr lang="en-US" sz="2400" dirty="0">
                <a:latin typeface="Axiforma" pitchFamily="2" charset="77"/>
              </a:rPr>
              <a:t> approach for the coupled generator-network DAE inverse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05297-4174-6ABD-35F9-0876A122581E}"/>
              </a:ext>
            </a:extLst>
          </p:cNvPr>
          <p:cNvSpPr txBox="1"/>
          <p:nvPr/>
        </p:nvSpPr>
        <p:spPr>
          <a:xfrm>
            <a:off x="1273992" y="2752412"/>
            <a:ext cx="9424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xiforma" pitchFamily="2" charset="77"/>
              </a:rPr>
              <a:t>Point estimates, decouple the estimation problem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4028F1-1A2A-1AC0-4920-7F3563D91631}"/>
              </a:ext>
            </a:extLst>
          </p:cNvPr>
          <p:cNvSpPr txBox="1">
            <a:spLocks/>
          </p:cNvSpPr>
          <p:nvPr/>
        </p:nvSpPr>
        <p:spPr>
          <a:xfrm>
            <a:off x="4940605" y="1804381"/>
            <a:ext cx="2277861" cy="1036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5000"/>
              </a:lnSpc>
            </a:pPr>
            <a:r>
              <a:rPr lang="en-US" sz="2600" dirty="0">
                <a:latin typeface="Axiforma" pitchFamily="2" charset="77"/>
              </a:rPr>
              <a:t>DREM</a:t>
            </a:r>
          </a:p>
          <a:p>
            <a:pPr>
              <a:lnSpc>
                <a:spcPct val="65000"/>
              </a:lnSpc>
            </a:pPr>
            <a:r>
              <a:rPr lang="en-US" sz="2600" dirty="0">
                <a:latin typeface="Axiforma" pitchFamily="2" charset="77"/>
              </a:rPr>
              <a:t>Observers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78F59C-1FC9-8ECE-9FBA-1D876FFA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93FD3DF-2DD1-9475-0156-DD471FEBDEC1}"/>
              </a:ext>
            </a:extLst>
          </p:cNvPr>
          <p:cNvSpPr/>
          <p:nvPr/>
        </p:nvSpPr>
        <p:spPr>
          <a:xfrm>
            <a:off x="2206752" y="3587706"/>
            <a:ext cx="7559040" cy="654251"/>
          </a:xfrm>
          <a:prstGeom prst="roundRect">
            <a:avLst/>
          </a:prstGeom>
          <a:solidFill>
            <a:srgbClr val="C04F1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xiforma" pitchFamily="2" charset="77"/>
              </a:rPr>
              <a:t>Bayesian Inference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C862E4-FDEB-7DF3-9EF3-0ECEAEB2F3C1}"/>
              </a:ext>
            </a:extLst>
          </p:cNvPr>
          <p:cNvSpPr txBox="1">
            <a:spLocks/>
          </p:cNvSpPr>
          <p:nvPr/>
        </p:nvSpPr>
        <p:spPr>
          <a:xfrm>
            <a:off x="7218466" y="1804381"/>
            <a:ext cx="2625435" cy="1036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5000"/>
              </a:lnSpc>
            </a:pPr>
            <a:r>
              <a:rPr lang="en-US" sz="2600" dirty="0">
                <a:latin typeface="Axiforma" pitchFamily="2" charset="77"/>
              </a:rPr>
              <a:t>Optimization</a:t>
            </a:r>
          </a:p>
          <a:p>
            <a:pPr>
              <a:lnSpc>
                <a:spcPct val="65000"/>
              </a:lnSpc>
            </a:pPr>
            <a:r>
              <a:rPr lang="en-US" sz="2600" dirty="0">
                <a:latin typeface="Axiforma" pitchFamily="2" charset="77"/>
              </a:rPr>
              <a:t>ML methods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CFA54-E014-176F-A4E1-B104DEA1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3" t="6472" r="78841"/>
          <a:stretch>
            <a:fillRect/>
          </a:stretch>
        </p:blipFill>
        <p:spPr>
          <a:xfrm>
            <a:off x="11517635" y="253847"/>
            <a:ext cx="432953" cy="429189"/>
          </a:xfrm>
          <a:prstGeom prst="rect">
            <a:avLst/>
          </a:prstGeom>
        </p:spPr>
      </p:pic>
      <p:pic>
        <p:nvPicPr>
          <p:cNvPr id="10" name="Picture 2" descr="Vanderbilt University Logo, symbol, meaning, history, PNG, brand">
            <a:extLst>
              <a:ext uri="{FF2B5EF4-FFF2-40B4-BE49-F238E27FC236}">
                <a16:creationId xmlns:a16="http://schemas.microsoft.com/office/drawing/2014/main" id="{FD53BACA-DB5D-3C3F-335C-60CDCFC08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5" r="69095" b="27816"/>
          <a:stretch>
            <a:fillRect/>
          </a:stretch>
        </p:blipFill>
        <p:spPr bwMode="auto">
          <a:xfrm>
            <a:off x="10920166" y="257782"/>
            <a:ext cx="543257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Problem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8D9D06-79A9-9863-D2BF-0881EAD09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8329" cy="57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Axiforma" pitchFamily="2" charset="77"/>
              </a:rPr>
              <a:t>Given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8A8D5-25B5-8810-DB63-D7FC50CCCFF4}"/>
              </a:ext>
            </a:extLst>
          </p:cNvPr>
          <p:cNvSpPr txBox="1"/>
          <p:nvPr/>
        </p:nvSpPr>
        <p:spPr>
          <a:xfrm>
            <a:off x="6168372" y="4751312"/>
            <a:ext cx="453569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Axiforma" pitchFamily="2" charset="77"/>
              </a:rPr>
              <a:t>while enforcing DAE consistency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A04D727-B88F-B7AA-20FC-E18092EA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6</a:t>
            </a:fld>
            <a:endParaRPr lang="en-US"/>
          </a:p>
        </p:txBody>
      </p:sp>
      <p:pic>
        <p:nvPicPr>
          <p:cNvPr id="15" name="Picture 2" descr="PSCC 2026">
            <a:extLst>
              <a:ext uri="{FF2B5EF4-FFF2-40B4-BE49-F238E27FC236}">
                <a16:creationId xmlns:a16="http://schemas.microsoft.com/office/drawing/2014/main" id="{1356F8E7-73D3-3E15-A41A-E02A3DEA8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D9A37D26-AD39-30A9-D315-2D02D588E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811AF9-6305-9E2E-4BDD-8265FB77A55E}"/>
              </a:ext>
            </a:extLst>
          </p:cNvPr>
          <p:cNvSpPr txBox="1">
            <a:spLocks/>
          </p:cNvSpPr>
          <p:nvPr/>
        </p:nvSpPr>
        <p:spPr>
          <a:xfrm>
            <a:off x="6046754" y="1825625"/>
            <a:ext cx="4148329" cy="576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latin typeface="Axiforma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Obtain</a:t>
            </a:r>
          </a:p>
        </p:txBody>
      </p:sp>
      <p:sp>
        <p:nvSpPr>
          <p:cNvPr id="21" name="goal strip">
            <a:extLst>
              <a:ext uri="{FF2B5EF4-FFF2-40B4-BE49-F238E27FC236}">
                <a16:creationId xmlns:a16="http://schemas.microsoft.com/office/drawing/2014/main" id="{A02F450F-A1AC-9BAF-E0E3-B12DFF374C00}"/>
              </a:ext>
            </a:extLst>
          </p:cNvPr>
          <p:cNvSpPr/>
          <p:nvPr/>
        </p:nvSpPr>
        <p:spPr>
          <a:xfrm>
            <a:off x="6168372" y="2355688"/>
            <a:ext cx="4535696" cy="639104"/>
          </a:xfrm>
          <a:prstGeom prst="roundRect">
            <a:avLst/>
          </a:prstGeom>
          <a:solidFill>
            <a:srgbClr val="EAF3F6"/>
          </a:solidFill>
          <a:ln w="12700">
            <a:solidFill>
              <a:srgbClr val="D8E3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864" bIns="36576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xiforma" pitchFamily="2" charset="77"/>
              </a:rPr>
              <a:t>Parameter estimates</a:t>
            </a:r>
            <a:endParaRPr sz="2100" dirty="0">
              <a:solidFill>
                <a:schemeClr val="tx1"/>
              </a:solidFill>
              <a:latin typeface="Axiforma" pitchFamily="2" charset="77"/>
            </a:endParaRPr>
          </a:p>
        </p:txBody>
      </p:sp>
      <p:sp>
        <p:nvSpPr>
          <p:cNvPr id="22" name="goal strip">
            <a:extLst>
              <a:ext uri="{FF2B5EF4-FFF2-40B4-BE49-F238E27FC236}">
                <a16:creationId xmlns:a16="http://schemas.microsoft.com/office/drawing/2014/main" id="{EA4A103A-8722-F369-C0ED-BDA56183F6F2}"/>
              </a:ext>
            </a:extLst>
          </p:cNvPr>
          <p:cNvSpPr/>
          <p:nvPr/>
        </p:nvSpPr>
        <p:spPr>
          <a:xfrm>
            <a:off x="6168372" y="3129729"/>
            <a:ext cx="4535696" cy="639104"/>
          </a:xfrm>
          <a:prstGeom prst="roundRect">
            <a:avLst/>
          </a:prstGeom>
          <a:solidFill>
            <a:srgbClr val="EAF3F6"/>
          </a:solidFill>
          <a:ln w="12700">
            <a:solidFill>
              <a:srgbClr val="D8E3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864" bIns="36576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xiforma" pitchFamily="2" charset="77"/>
              </a:rPr>
              <a:t>Quantify uncertainty</a:t>
            </a:r>
            <a:endParaRPr sz="2100" dirty="0">
              <a:solidFill>
                <a:schemeClr val="tx1"/>
              </a:solidFill>
              <a:latin typeface="Axiforma" pitchFamily="2" charset="77"/>
            </a:endParaRPr>
          </a:p>
        </p:txBody>
      </p:sp>
      <p:sp>
        <p:nvSpPr>
          <p:cNvPr id="23" name="goal strip">
            <a:extLst>
              <a:ext uri="{FF2B5EF4-FFF2-40B4-BE49-F238E27FC236}">
                <a16:creationId xmlns:a16="http://schemas.microsoft.com/office/drawing/2014/main" id="{08286211-AF94-B95A-3BF0-25A56EBE78F3}"/>
              </a:ext>
            </a:extLst>
          </p:cNvPr>
          <p:cNvSpPr/>
          <p:nvPr/>
        </p:nvSpPr>
        <p:spPr>
          <a:xfrm>
            <a:off x="6168372" y="3899600"/>
            <a:ext cx="4535696" cy="639104"/>
          </a:xfrm>
          <a:prstGeom prst="roundRect">
            <a:avLst/>
          </a:prstGeom>
          <a:solidFill>
            <a:srgbClr val="EAF3F6"/>
          </a:solidFill>
          <a:ln w="12700">
            <a:solidFill>
              <a:srgbClr val="D8E3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864" bIns="36576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xiforma" pitchFamily="2" charset="77"/>
              </a:rPr>
              <a:t>Understand the coupling</a:t>
            </a:r>
            <a:endParaRPr sz="2100" dirty="0">
              <a:solidFill>
                <a:schemeClr val="tx1"/>
              </a:solidFill>
              <a:latin typeface="Axiforma" pitchFamily="2" charset="77"/>
            </a:endParaRPr>
          </a:p>
        </p:txBody>
      </p:sp>
      <p:sp>
        <p:nvSpPr>
          <p:cNvPr id="24" name="parameter card">
            <a:extLst>
              <a:ext uri="{FF2B5EF4-FFF2-40B4-BE49-F238E27FC236}">
                <a16:creationId xmlns:a16="http://schemas.microsoft.com/office/drawing/2014/main" id="{0A5CE05E-AC42-082B-87C5-ADBE74F99757}"/>
              </a:ext>
            </a:extLst>
          </p:cNvPr>
          <p:cNvSpPr/>
          <p:nvPr/>
        </p:nvSpPr>
        <p:spPr>
          <a:xfrm>
            <a:off x="964857" y="2355688"/>
            <a:ext cx="4535696" cy="639104"/>
          </a:xfrm>
          <a:prstGeom prst="roundRect">
            <a:avLst/>
          </a:prstGeom>
          <a:solidFill>
            <a:srgbClr val="F8F9FA"/>
          </a:solidFill>
          <a:ln w="12700">
            <a:solidFill>
              <a:srgbClr val="D8E3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864" bIns="36576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xiforma" pitchFamily="2" charset="77"/>
              </a:rPr>
              <a:t>Measurements (PMU data)</a:t>
            </a:r>
          </a:p>
        </p:txBody>
      </p:sp>
      <p:sp>
        <p:nvSpPr>
          <p:cNvPr id="25" name="parameter card">
            <a:extLst>
              <a:ext uri="{FF2B5EF4-FFF2-40B4-BE49-F238E27FC236}">
                <a16:creationId xmlns:a16="http://schemas.microsoft.com/office/drawing/2014/main" id="{01FE94CE-04D9-2FF3-F1F6-9E7767F8D914}"/>
              </a:ext>
            </a:extLst>
          </p:cNvPr>
          <p:cNvSpPr/>
          <p:nvPr/>
        </p:nvSpPr>
        <p:spPr>
          <a:xfrm>
            <a:off x="964857" y="3103834"/>
            <a:ext cx="4535696" cy="665271"/>
          </a:xfrm>
          <a:prstGeom prst="roundRect">
            <a:avLst/>
          </a:prstGeom>
          <a:solidFill>
            <a:srgbClr val="F8F9FA"/>
          </a:solidFill>
          <a:ln w="12700">
            <a:solidFill>
              <a:srgbClr val="D8E3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864" bIns="36576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xiforma" pitchFamily="2" charset="77"/>
              </a:rPr>
              <a:t>Prior knowledge of parameters</a:t>
            </a:r>
          </a:p>
        </p:txBody>
      </p:sp>
      <p:pic>
        <p:nvPicPr>
          <p:cNvPr id="26" name="Picture 6" descr="Hand Drawn Arrows Images – Browse 819,710 Stock Photos, Vectors, and Video  | Adobe Stock">
            <a:extLst>
              <a:ext uri="{FF2B5EF4-FFF2-40B4-BE49-F238E27FC236}">
                <a16:creationId xmlns:a16="http://schemas.microsoft.com/office/drawing/2014/main" id="{B88B40C5-D7C1-39A8-BD29-791D242CC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91498" b="69342"/>
          <a:stretch/>
        </p:blipFill>
        <p:spPr bwMode="auto">
          <a:xfrm rot="9489864" flipH="1">
            <a:off x="1685230" y="3449958"/>
            <a:ext cx="404735" cy="7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FA754A-1FF9-392C-A20B-0D7CAC884141}"/>
              </a:ext>
            </a:extLst>
          </p:cNvPr>
          <p:cNvSpPr txBox="1"/>
          <p:nvPr/>
        </p:nvSpPr>
        <p:spPr>
          <a:xfrm>
            <a:off x="1996917" y="3899600"/>
            <a:ext cx="13875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xiforma" pitchFamily="2" charset="77"/>
              </a:rPr>
              <a:t>realistic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6597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1" grpId="0" animBg="1"/>
      <p:bldP spid="22" grpId="0" animBg="1"/>
      <p:bldP spid="23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0925-E301-79DC-AB9E-BB77BC5B1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2CF9-E65B-35F5-8205-CF0262CA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Outline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16D55F-582A-B8BE-240F-C131A659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7</a:t>
            </a:fld>
            <a:endParaRPr lang="en-US"/>
          </a:p>
        </p:txBody>
      </p:sp>
      <p:pic>
        <p:nvPicPr>
          <p:cNvPr id="15" name="Picture 2" descr="PSCC 2026">
            <a:extLst>
              <a:ext uri="{FF2B5EF4-FFF2-40B4-BE49-F238E27FC236}">
                <a16:creationId xmlns:a16="http://schemas.microsoft.com/office/drawing/2014/main" id="{DDD84E08-09F3-54D8-283B-20E16171D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7C7165C5-A00B-3D60-92D3-01AB085E3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al strip">
            <a:extLst>
              <a:ext uri="{FF2B5EF4-FFF2-40B4-BE49-F238E27FC236}">
                <a16:creationId xmlns:a16="http://schemas.microsoft.com/office/drawing/2014/main" id="{9FBCAA63-BB0C-CB63-7706-5508CAB5A99C}"/>
              </a:ext>
            </a:extLst>
          </p:cNvPr>
          <p:cNvSpPr/>
          <p:nvPr/>
        </p:nvSpPr>
        <p:spPr>
          <a:xfrm>
            <a:off x="977950" y="2199565"/>
            <a:ext cx="2238631" cy="992368"/>
          </a:xfrm>
          <a:prstGeom prst="rect">
            <a:avLst/>
          </a:prstGeom>
          <a:solidFill>
            <a:srgbClr val="009193"/>
          </a:solidFill>
          <a:ln w="12700">
            <a:solidFill>
              <a:srgbClr val="D8E3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xiforma" pitchFamily="2" charset="77"/>
              </a:rPr>
              <a:t>Power System DAE Model</a:t>
            </a:r>
          </a:p>
        </p:txBody>
      </p:sp>
      <p:sp>
        <p:nvSpPr>
          <p:cNvPr id="4" name="goal strip">
            <a:extLst>
              <a:ext uri="{FF2B5EF4-FFF2-40B4-BE49-F238E27FC236}">
                <a16:creationId xmlns:a16="http://schemas.microsoft.com/office/drawing/2014/main" id="{E9C23CF4-00B3-B933-3313-A9A885A1BDA4}"/>
              </a:ext>
            </a:extLst>
          </p:cNvPr>
          <p:cNvSpPr/>
          <p:nvPr/>
        </p:nvSpPr>
        <p:spPr>
          <a:xfrm>
            <a:off x="977950" y="3398094"/>
            <a:ext cx="2238631" cy="992368"/>
          </a:xfrm>
          <a:prstGeom prst="rect">
            <a:avLst/>
          </a:prstGeom>
          <a:solidFill>
            <a:srgbClr val="009193"/>
          </a:solidFill>
          <a:ln w="12700">
            <a:solidFill>
              <a:srgbClr val="D8E3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xiforma" pitchFamily="2" charset="77"/>
              </a:rPr>
              <a:t>Measurement Model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E288FD-0B48-F131-22DD-39CF2FBB9F77}"/>
              </a:ext>
            </a:extLst>
          </p:cNvPr>
          <p:cNvGrpSpPr/>
          <p:nvPr/>
        </p:nvGrpSpPr>
        <p:grpSpPr>
          <a:xfrm>
            <a:off x="3216581" y="2695749"/>
            <a:ext cx="2761608" cy="1198529"/>
            <a:chOff x="3216581" y="2695749"/>
            <a:chExt cx="2761608" cy="1198529"/>
          </a:xfrm>
        </p:grpSpPr>
        <p:sp>
          <p:nvSpPr>
            <p:cNvPr id="5" name="goal strip">
              <a:extLst>
                <a:ext uri="{FF2B5EF4-FFF2-40B4-BE49-F238E27FC236}">
                  <a16:creationId xmlns:a16="http://schemas.microsoft.com/office/drawing/2014/main" id="{97F27B59-FE8E-0603-E7E6-99F1A93247C4}"/>
                </a:ext>
              </a:extLst>
            </p:cNvPr>
            <p:cNvSpPr/>
            <p:nvPr/>
          </p:nvSpPr>
          <p:spPr>
            <a:xfrm>
              <a:off x="3739558" y="2765975"/>
              <a:ext cx="2238631" cy="992368"/>
            </a:xfrm>
            <a:prstGeom prst="rect">
              <a:avLst/>
            </a:prstGeom>
            <a:solidFill>
              <a:srgbClr val="009193"/>
            </a:solidFill>
            <a:ln w="127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xiforma" pitchFamily="2" charset="77"/>
                </a:rPr>
                <a:t>Sensitivity &amp; Identifiability</a:t>
              </a:r>
            </a:p>
          </p:txBody>
        </p: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39C3306B-EA5C-6532-F4CC-6D417BE3B72C}"/>
                </a:ext>
              </a:extLst>
            </p:cNvPr>
            <p:cNvCxnSpPr>
              <a:cxnSpLocks/>
            </p:cNvCxnSpPr>
            <p:nvPr/>
          </p:nvCxnSpPr>
          <p:spPr>
            <a:xfrm>
              <a:off x="3216581" y="2695749"/>
              <a:ext cx="522977" cy="566410"/>
            </a:xfrm>
            <a:prstGeom prst="bentConnector3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D5FBA01E-087C-266B-4603-D714092371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6581" y="3262159"/>
              <a:ext cx="522977" cy="632119"/>
            </a:xfrm>
            <a:prstGeom prst="bentConnector3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6FC62A-0AA8-7126-9B41-5FA295CEDADD}"/>
              </a:ext>
            </a:extLst>
          </p:cNvPr>
          <p:cNvGrpSpPr/>
          <p:nvPr/>
        </p:nvGrpSpPr>
        <p:grpSpPr>
          <a:xfrm>
            <a:off x="5978189" y="2765975"/>
            <a:ext cx="2668988" cy="992368"/>
            <a:chOff x="5978189" y="2765975"/>
            <a:chExt cx="2668988" cy="992368"/>
          </a:xfrm>
        </p:grpSpPr>
        <p:sp>
          <p:nvSpPr>
            <p:cNvPr id="6" name="goal strip">
              <a:extLst>
                <a:ext uri="{FF2B5EF4-FFF2-40B4-BE49-F238E27FC236}">
                  <a16:creationId xmlns:a16="http://schemas.microsoft.com/office/drawing/2014/main" id="{43586344-174D-4C5A-6475-E3FA84971150}"/>
                </a:ext>
              </a:extLst>
            </p:cNvPr>
            <p:cNvSpPr/>
            <p:nvPr/>
          </p:nvSpPr>
          <p:spPr>
            <a:xfrm>
              <a:off x="6408546" y="2765975"/>
              <a:ext cx="2238631" cy="992368"/>
            </a:xfrm>
            <a:prstGeom prst="rect">
              <a:avLst/>
            </a:prstGeom>
            <a:solidFill>
              <a:srgbClr val="009193"/>
            </a:solidFill>
            <a:ln w="127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xiforma" pitchFamily="2" charset="77"/>
                </a:rPr>
                <a:t>Bayesian Inference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36474DD-419B-DD58-46AB-1369A8ECA9D3}"/>
                </a:ext>
              </a:extLst>
            </p:cNvPr>
            <p:cNvCxnSpPr>
              <a:cxnSpLocks/>
            </p:cNvCxnSpPr>
            <p:nvPr/>
          </p:nvCxnSpPr>
          <p:spPr>
            <a:xfrm>
              <a:off x="5978189" y="3262159"/>
              <a:ext cx="430357" cy="0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E9356E-F81A-0325-0566-E2BAE31A1723}"/>
              </a:ext>
            </a:extLst>
          </p:cNvPr>
          <p:cNvGrpSpPr/>
          <p:nvPr/>
        </p:nvGrpSpPr>
        <p:grpSpPr>
          <a:xfrm>
            <a:off x="8647177" y="2765975"/>
            <a:ext cx="2668988" cy="992368"/>
            <a:chOff x="8647177" y="2765975"/>
            <a:chExt cx="2668988" cy="992368"/>
          </a:xfrm>
        </p:grpSpPr>
        <p:sp>
          <p:nvSpPr>
            <p:cNvPr id="7" name="goal strip">
              <a:extLst>
                <a:ext uri="{FF2B5EF4-FFF2-40B4-BE49-F238E27FC236}">
                  <a16:creationId xmlns:a16="http://schemas.microsoft.com/office/drawing/2014/main" id="{438D55D9-0537-DA15-EA3F-D0E46F39B7F4}"/>
                </a:ext>
              </a:extLst>
            </p:cNvPr>
            <p:cNvSpPr/>
            <p:nvPr/>
          </p:nvSpPr>
          <p:spPr>
            <a:xfrm>
              <a:off x="9077534" y="2765975"/>
              <a:ext cx="2238631" cy="992368"/>
            </a:xfrm>
            <a:prstGeom prst="rect">
              <a:avLst/>
            </a:prstGeom>
            <a:solidFill>
              <a:srgbClr val="009193"/>
            </a:solidFill>
            <a:ln w="127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xiforma" pitchFamily="2" charset="77"/>
                </a:rPr>
                <a:t>DAE MCMC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DF850E3-D8AC-5C82-FE95-A574EE177E3F}"/>
                </a:ext>
              </a:extLst>
            </p:cNvPr>
            <p:cNvCxnSpPr>
              <a:cxnSpLocks/>
            </p:cNvCxnSpPr>
            <p:nvPr/>
          </p:nvCxnSpPr>
          <p:spPr>
            <a:xfrm>
              <a:off x="8647177" y="3262159"/>
              <a:ext cx="430357" cy="0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874193-3965-3B86-A4F9-7CE0AB0A7123}"/>
              </a:ext>
            </a:extLst>
          </p:cNvPr>
          <p:cNvGrpSpPr/>
          <p:nvPr/>
        </p:nvGrpSpPr>
        <p:grpSpPr>
          <a:xfrm>
            <a:off x="9077533" y="3758343"/>
            <a:ext cx="2238631" cy="1488552"/>
            <a:chOff x="9077533" y="3758343"/>
            <a:chExt cx="2238631" cy="1488552"/>
          </a:xfrm>
        </p:grpSpPr>
        <p:sp>
          <p:nvSpPr>
            <p:cNvPr id="8" name="goal strip">
              <a:extLst>
                <a:ext uri="{FF2B5EF4-FFF2-40B4-BE49-F238E27FC236}">
                  <a16:creationId xmlns:a16="http://schemas.microsoft.com/office/drawing/2014/main" id="{DE625396-44BD-4920-27C8-A4661C7270FB}"/>
                </a:ext>
              </a:extLst>
            </p:cNvPr>
            <p:cNvSpPr/>
            <p:nvPr/>
          </p:nvSpPr>
          <p:spPr>
            <a:xfrm>
              <a:off x="9077533" y="4254527"/>
              <a:ext cx="2238631" cy="992368"/>
            </a:xfrm>
            <a:prstGeom prst="rect">
              <a:avLst/>
            </a:prstGeom>
            <a:solidFill>
              <a:srgbClr val="009193"/>
            </a:solidFill>
            <a:ln w="127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xiforma" pitchFamily="2" charset="77"/>
                </a:rPr>
                <a:t>Case Studies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84FF201-197E-64E8-6B4D-19F7CBACAC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6849" y="3758343"/>
              <a:ext cx="1" cy="496184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769A002-DC96-33A9-CC78-72ACB12F16B9}"/>
              </a:ext>
            </a:extLst>
          </p:cNvPr>
          <p:cNvGrpSpPr/>
          <p:nvPr/>
        </p:nvGrpSpPr>
        <p:grpSpPr>
          <a:xfrm>
            <a:off x="6408545" y="4254527"/>
            <a:ext cx="2668988" cy="992368"/>
            <a:chOff x="6408545" y="4254527"/>
            <a:chExt cx="2668988" cy="992368"/>
          </a:xfrm>
        </p:grpSpPr>
        <p:sp>
          <p:nvSpPr>
            <p:cNvPr id="9" name="goal strip">
              <a:extLst>
                <a:ext uri="{FF2B5EF4-FFF2-40B4-BE49-F238E27FC236}">
                  <a16:creationId xmlns:a16="http://schemas.microsoft.com/office/drawing/2014/main" id="{65A75CD1-B5B4-3B6B-1335-11C0E78022CE}"/>
                </a:ext>
              </a:extLst>
            </p:cNvPr>
            <p:cNvSpPr/>
            <p:nvPr/>
          </p:nvSpPr>
          <p:spPr>
            <a:xfrm>
              <a:off x="6408545" y="4254527"/>
              <a:ext cx="2238631" cy="992368"/>
            </a:xfrm>
            <a:prstGeom prst="rect">
              <a:avLst/>
            </a:prstGeom>
            <a:solidFill>
              <a:srgbClr val="009193"/>
            </a:solidFill>
            <a:ln w="12700">
              <a:solidFill>
                <a:srgbClr val="D8E3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xiforma" pitchFamily="2" charset="77"/>
                </a:rPr>
                <a:t>Limitations &amp;</a:t>
              </a:r>
            </a:p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xiforma" pitchFamily="2" charset="77"/>
                </a:rPr>
                <a:t>Conclusion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4E9261D-2B43-BE72-FC85-D527A762E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7176" y="4750711"/>
              <a:ext cx="430357" cy="0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4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xiforma" pitchFamily="2" charset="77"/>
              </a:rPr>
              <a:t>Physics DAE to Sensitivity ODE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C5837C4-5694-50D4-3982-D9D0A7B3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8</a:t>
            </a:fld>
            <a:endParaRPr lang="en-US"/>
          </a:p>
        </p:txBody>
      </p:sp>
      <p:pic>
        <p:nvPicPr>
          <p:cNvPr id="18" name="Picture 2" descr="PSCC 2026">
            <a:extLst>
              <a:ext uri="{FF2B5EF4-FFF2-40B4-BE49-F238E27FC236}">
                <a16:creationId xmlns:a16="http://schemas.microsoft.com/office/drawing/2014/main" id="{0FA2AFEA-1BB3-5508-0558-F9B0C1B19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B59C5296-8EC5-8B5C-4D84-09AA4B5FF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57827B-81B8-0807-C9D0-A099A3AB4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78" y="2261773"/>
            <a:ext cx="2201149" cy="849436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F9B263D-0052-CA10-22B5-4C56043960D9}"/>
              </a:ext>
            </a:extLst>
          </p:cNvPr>
          <p:cNvSpPr/>
          <p:nvPr/>
        </p:nvSpPr>
        <p:spPr>
          <a:xfrm>
            <a:off x="933052" y="1602204"/>
            <a:ext cx="2608608" cy="1826796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5A3E06-2D57-2A8E-B17A-AB77F55918AE}"/>
              </a:ext>
            </a:extLst>
          </p:cNvPr>
          <p:cNvSpPr txBox="1"/>
          <p:nvPr/>
        </p:nvSpPr>
        <p:spPr>
          <a:xfrm>
            <a:off x="1088489" y="1790818"/>
            <a:ext cx="22977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100" b="1" dirty="0">
                <a:latin typeface="Axiforma" pitchFamily="2" charset="77"/>
              </a:rPr>
              <a:t>DAE model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BB631D-85E1-1AEC-6BC3-DEBC425C33DE}"/>
              </a:ext>
            </a:extLst>
          </p:cNvPr>
          <p:cNvGrpSpPr/>
          <p:nvPr/>
        </p:nvGrpSpPr>
        <p:grpSpPr>
          <a:xfrm>
            <a:off x="933052" y="3798990"/>
            <a:ext cx="3688248" cy="2311873"/>
            <a:chOff x="933052" y="3732086"/>
            <a:chExt cx="3688248" cy="231187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C31342-37B8-D0E3-0FC0-5FAF64E2AB7C}"/>
                </a:ext>
              </a:extLst>
            </p:cNvPr>
            <p:cNvSpPr txBox="1"/>
            <p:nvPr/>
          </p:nvSpPr>
          <p:spPr>
            <a:xfrm>
              <a:off x="1034222" y="5046973"/>
              <a:ext cx="35870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51460" indent="-25146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xiforma" pitchFamily="2" charset="77"/>
                </a:rPr>
                <a:t>Bus voltage phasors</a:t>
              </a:r>
            </a:p>
            <a:p>
              <a:pPr marL="251460" indent="-25146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xiforma" pitchFamily="2" charset="77"/>
                </a:rPr>
                <a:t>Frequency deviations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B4F6B0F-1854-5B8F-AE15-FC7C256CF17F}"/>
                </a:ext>
              </a:extLst>
            </p:cNvPr>
            <p:cNvGrpSpPr/>
            <p:nvPr/>
          </p:nvGrpSpPr>
          <p:grpSpPr>
            <a:xfrm>
              <a:off x="933052" y="3732086"/>
              <a:ext cx="3347993" cy="2311873"/>
              <a:chOff x="933052" y="3732086"/>
              <a:chExt cx="3347993" cy="231187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5E786BB-FAD2-388B-0121-C8F34A7D7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379" y="4396794"/>
                <a:ext cx="2745186" cy="41618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84D5C-04A3-33B5-92E8-DDBFCAD8C5B7}"/>
                  </a:ext>
                </a:extLst>
              </p:cNvPr>
              <p:cNvSpPr txBox="1"/>
              <p:nvPr/>
            </p:nvSpPr>
            <p:spPr>
              <a:xfrm>
                <a:off x="1034223" y="3898398"/>
                <a:ext cx="317577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100" b="1" dirty="0">
                    <a:latin typeface="Axiforma" pitchFamily="2" charset="77"/>
                  </a:rPr>
                  <a:t>Measurement Model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1620623D-5A77-9EEC-F77B-5BEBC31239DC}"/>
                  </a:ext>
                </a:extLst>
              </p:cNvPr>
              <p:cNvSpPr/>
              <p:nvPr/>
            </p:nvSpPr>
            <p:spPr>
              <a:xfrm>
                <a:off x="933052" y="3732086"/>
                <a:ext cx="3347993" cy="2311873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868BF7A-2276-45AE-FCDE-6574E8F55841}"/>
              </a:ext>
            </a:extLst>
          </p:cNvPr>
          <p:cNvSpPr txBox="1"/>
          <p:nvPr/>
        </p:nvSpPr>
        <p:spPr>
          <a:xfrm>
            <a:off x="4809391" y="3965302"/>
            <a:ext cx="22686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atin typeface="Axiforma" pitchFamily="2" charset="77"/>
              </a:rPr>
              <a:t>Measurement</a:t>
            </a:r>
            <a:br>
              <a:rPr lang="en-US" sz="2100" b="1" dirty="0">
                <a:latin typeface="Axiforma" pitchFamily="2" charset="77"/>
              </a:rPr>
            </a:br>
            <a:r>
              <a:rPr lang="en-US" sz="2100" b="1" dirty="0">
                <a:latin typeface="Axiforma" pitchFamily="2" charset="77"/>
              </a:rPr>
              <a:t>Sensitivity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AA98CC3-BD26-61C1-655C-B4C2DC262EF3}"/>
              </a:ext>
            </a:extLst>
          </p:cNvPr>
          <p:cNvSpPr/>
          <p:nvPr/>
        </p:nvSpPr>
        <p:spPr>
          <a:xfrm>
            <a:off x="4738342" y="3798990"/>
            <a:ext cx="2413334" cy="2311873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F65F1F4-8926-041C-B2E4-C05EDF083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697" y="4783703"/>
            <a:ext cx="1268422" cy="66034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5685CD5-7595-A4B0-0ACA-9C006D757EB7}"/>
              </a:ext>
            </a:extLst>
          </p:cNvPr>
          <p:cNvGrpSpPr/>
          <p:nvPr/>
        </p:nvGrpSpPr>
        <p:grpSpPr>
          <a:xfrm>
            <a:off x="3541660" y="1602204"/>
            <a:ext cx="3707652" cy="1826796"/>
            <a:chOff x="3541660" y="1602204"/>
            <a:chExt cx="3707652" cy="18267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A40969-BE7B-B36F-A482-B39C79591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07398" y="2358450"/>
              <a:ext cx="1390841" cy="75275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8E2972-A482-7B76-675D-6940FAD12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39923" y="2328588"/>
              <a:ext cx="1390840" cy="752759"/>
            </a:xfrm>
            <a:prstGeom prst="rect">
              <a:avLst/>
            </a:prstGeom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3215103-A7D3-F0A5-8F08-1F9A6A8297BB}"/>
                </a:ext>
              </a:extLst>
            </p:cNvPr>
            <p:cNvSpPr/>
            <p:nvPr/>
          </p:nvSpPr>
          <p:spPr>
            <a:xfrm>
              <a:off x="3901319" y="1602204"/>
              <a:ext cx="3347993" cy="1826796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C55084-4303-FD2F-E626-E4D59C38C992}"/>
                </a:ext>
              </a:extLst>
            </p:cNvPr>
            <p:cNvSpPr txBox="1"/>
            <p:nvPr/>
          </p:nvSpPr>
          <p:spPr>
            <a:xfrm>
              <a:off x="4056202" y="1790818"/>
              <a:ext cx="304898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100" b="1" dirty="0">
                  <a:latin typeface="Axiforma" pitchFamily="2" charset="77"/>
                </a:rPr>
                <a:t>Sensitivity Matrices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9DE6791-64F8-553C-69FB-1570A6A21988}"/>
                </a:ext>
              </a:extLst>
            </p:cNvPr>
            <p:cNvCxnSpPr>
              <a:stCxn id="23" idx="3"/>
              <a:endCxn id="21" idx="1"/>
            </p:cNvCxnSpPr>
            <p:nvPr/>
          </p:nvCxnSpPr>
          <p:spPr>
            <a:xfrm>
              <a:off x="3541660" y="2515602"/>
              <a:ext cx="359659" cy="0"/>
            </a:xfrm>
            <a:prstGeom prst="straightConnector1">
              <a:avLst/>
            </a:prstGeom>
            <a:ln w="762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76706E-C57E-671D-B4E4-CF324E689427}"/>
              </a:ext>
            </a:extLst>
          </p:cNvPr>
          <p:cNvGrpSpPr/>
          <p:nvPr/>
        </p:nvGrpSpPr>
        <p:grpSpPr>
          <a:xfrm>
            <a:off x="7249312" y="1602204"/>
            <a:ext cx="4511909" cy="1826796"/>
            <a:chOff x="7249312" y="1602204"/>
            <a:chExt cx="4511909" cy="182679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A2A07E-3D27-1054-3238-2B40F569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19830" y="2219949"/>
              <a:ext cx="3565769" cy="56028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20FE7D-3DA9-C7ED-B115-AFC358F82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66885" y="2730203"/>
              <a:ext cx="3565772" cy="560289"/>
            </a:xfrm>
            <a:prstGeom prst="rect">
              <a:avLst/>
            </a:prstGeom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AE0A538-AE4B-F607-10EA-231D3DA88376}"/>
                </a:ext>
              </a:extLst>
            </p:cNvPr>
            <p:cNvSpPr/>
            <p:nvPr/>
          </p:nvSpPr>
          <p:spPr>
            <a:xfrm>
              <a:off x="7608973" y="1602204"/>
              <a:ext cx="4152248" cy="1826796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78B4F3-B67B-2893-5617-A033B9E34D34}"/>
                </a:ext>
              </a:extLst>
            </p:cNvPr>
            <p:cNvSpPr txBox="1"/>
            <p:nvPr/>
          </p:nvSpPr>
          <p:spPr>
            <a:xfrm>
              <a:off x="8137319" y="1790818"/>
              <a:ext cx="309555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100" b="1" dirty="0">
                  <a:latin typeface="Axiforma" pitchFamily="2" charset="77"/>
                </a:rPr>
                <a:t>Variational System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6B8EF1E-54A4-F573-CDB0-C051BF2DE1D6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>
              <a:off x="7249312" y="2515602"/>
              <a:ext cx="359661" cy="0"/>
            </a:xfrm>
            <a:prstGeom prst="straightConnector1">
              <a:avLst/>
            </a:prstGeom>
            <a:ln w="762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173FD24-CA39-720C-224A-544EAD85BF46}"/>
              </a:ext>
            </a:extLst>
          </p:cNvPr>
          <p:cNvCxnSpPr>
            <a:cxnSpLocks/>
            <a:stCxn id="32" idx="3"/>
            <a:endCxn id="36" idx="1"/>
          </p:cNvCxnSpPr>
          <p:nvPr/>
        </p:nvCxnSpPr>
        <p:spPr>
          <a:xfrm>
            <a:off x="4281045" y="4954927"/>
            <a:ext cx="457297" cy="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9C035B7-74C2-6637-D4F7-F393D7AC1DCB}"/>
              </a:ext>
            </a:extLst>
          </p:cNvPr>
          <p:cNvGrpSpPr/>
          <p:nvPr/>
        </p:nvGrpSpPr>
        <p:grpSpPr>
          <a:xfrm>
            <a:off x="7608973" y="3429000"/>
            <a:ext cx="4152248" cy="2681863"/>
            <a:chOff x="7608973" y="3362096"/>
            <a:chExt cx="4152248" cy="2681863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D07F30F8-8E0F-F587-E335-F6396E11667A}"/>
                </a:ext>
              </a:extLst>
            </p:cNvPr>
            <p:cNvSpPr/>
            <p:nvPr/>
          </p:nvSpPr>
          <p:spPr>
            <a:xfrm>
              <a:off x="7608973" y="3732087"/>
              <a:ext cx="4152248" cy="2311872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78AB5D-C743-2F14-0A83-8B1EB840847A}"/>
                </a:ext>
              </a:extLst>
            </p:cNvPr>
            <p:cNvSpPr txBox="1"/>
            <p:nvPr/>
          </p:nvSpPr>
          <p:spPr>
            <a:xfrm>
              <a:off x="8137319" y="3920701"/>
              <a:ext cx="309555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100" b="1" dirty="0">
                  <a:latin typeface="Axiforma" pitchFamily="2" charset="77"/>
                </a:rPr>
                <a:t>Sensitivity ODE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49F022A-3882-EFBF-E58D-DBCCCA7EF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48260" y="5178286"/>
              <a:ext cx="2473673" cy="52930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BB04223-1223-90ED-4968-AC3550FB1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71782" y="4680288"/>
              <a:ext cx="3196520" cy="531018"/>
            </a:xfrm>
            <a:prstGeom prst="rect">
              <a:avLst/>
            </a:prstGeom>
          </p:spPr>
        </p:pic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4004037-111C-6B9A-8688-9D3B28F5245D}"/>
                </a:ext>
              </a:extLst>
            </p:cNvPr>
            <p:cNvCxnSpPr>
              <a:cxnSpLocks/>
            </p:cNvCxnSpPr>
            <p:nvPr/>
          </p:nvCxnSpPr>
          <p:spPr>
            <a:xfrm>
              <a:off x="9685097" y="3362096"/>
              <a:ext cx="0" cy="369991"/>
            </a:xfrm>
            <a:prstGeom prst="straightConnector1">
              <a:avLst/>
            </a:prstGeom>
            <a:ln w="762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2C74A3F-D60A-A77A-A1B7-C7BE6D29BA37}"/>
                </a:ext>
              </a:extLst>
            </p:cNvPr>
            <p:cNvSpPr txBox="1"/>
            <p:nvPr/>
          </p:nvSpPr>
          <p:spPr>
            <a:xfrm>
              <a:off x="7678110" y="4288346"/>
              <a:ext cx="40139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xiforma" pitchFamily="2" charset="77"/>
                </a:rPr>
                <a:t>Schur-complement elimination</a:t>
              </a: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29DE521-7794-0266-C135-BC25FDBBD8A2}"/>
              </a:ext>
            </a:extLst>
          </p:cNvPr>
          <p:cNvCxnSpPr>
            <a:cxnSpLocks/>
            <a:stCxn id="61" idx="1"/>
            <a:endCxn id="36" idx="3"/>
          </p:cNvCxnSpPr>
          <p:nvPr/>
        </p:nvCxnSpPr>
        <p:spPr>
          <a:xfrm flipH="1">
            <a:off x="7151676" y="4954927"/>
            <a:ext cx="457297" cy="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2185DE-7243-84D1-0F65-CE6B0EBBE5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0434" y="5460377"/>
            <a:ext cx="2070329" cy="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9CE-BE38-A743-655B-9240D6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xiforma" pitchFamily="2" charset="77"/>
              </a:rPr>
              <a:t>Co-Identifiability</a:t>
            </a:r>
            <a:endParaRPr lang="en-US" b="1" dirty="0">
              <a:latin typeface="Axiforma" pitchFamily="2" charset="77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C5837C4-5694-50D4-3982-D9D0A7B3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F430-5872-8A4F-9F20-7186943F8FD0}" type="slidenum">
              <a:rPr lang="en-US" smtClean="0"/>
              <a:t>9</a:t>
            </a:fld>
            <a:endParaRPr lang="en-US"/>
          </a:p>
        </p:txBody>
      </p:sp>
      <p:pic>
        <p:nvPicPr>
          <p:cNvPr id="18" name="Picture 2" descr="PSCC 2026">
            <a:extLst>
              <a:ext uri="{FF2B5EF4-FFF2-40B4-BE49-F238E27FC236}">
                <a16:creationId xmlns:a16="http://schemas.microsoft.com/office/drawing/2014/main" id="{0FA2AFEA-1BB3-5508-0558-F9B0C1B19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3"/>
          <a:stretch>
            <a:fillRect/>
          </a:stretch>
        </p:blipFill>
        <p:spPr bwMode="auto">
          <a:xfrm>
            <a:off x="11517635" y="251432"/>
            <a:ext cx="432953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anderbilt University Logo, symbol, meaning, history, PNG, brand">
            <a:extLst>
              <a:ext uri="{FF2B5EF4-FFF2-40B4-BE49-F238E27FC236}">
                <a16:creationId xmlns:a16="http://schemas.microsoft.com/office/drawing/2014/main" id="{B59C5296-8EC5-8B5C-4D84-09AA4B5FF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68520" b="28485"/>
          <a:stretch>
            <a:fillRect/>
          </a:stretch>
        </p:blipFill>
        <p:spPr bwMode="auto">
          <a:xfrm>
            <a:off x="10916773" y="251432"/>
            <a:ext cx="558744" cy="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C9732EF-AC2E-529C-29DD-9A4BC35A4DBE}"/>
              </a:ext>
            </a:extLst>
          </p:cNvPr>
          <p:cNvSpPr txBox="1"/>
          <p:nvPr/>
        </p:nvSpPr>
        <p:spPr>
          <a:xfrm>
            <a:off x="909249" y="2384501"/>
            <a:ext cx="22686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atin typeface="Axiforma" pitchFamily="2" charset="77"/>
              </a:rPr>
              <a:t>Measurement</a:t>
            </a:r>
            <a:br>
              <a:rPr lang="en-US" sz="2100" b="1" dirty="0">
                <a:latin typeface="Axiforma" pitchFamily="2" charset="77"/>
              </a:rPr>
            </a:br>
            <a:r>
              <a:rPr lang="en-US" sz="2100" b="1" dirty="0">
                <a:latin typeface="Axiforma" pitchFamily="2" charset="77"/>
              </a:rPr>
              <a:t>Sensitivity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CFA2CA8D-B992-A494-47F0-9D62742975FB}"/>
              </a:ext>
            </a:extLst>
          </p:cNvPr>
          <p:cNvSpPr/>
          <p:nvPr/>
        </p:nvSpPr>
        <p:spPr>
          <a:xfrm>
            <a:off x="838200" y="2218189"/>
            <a:ext cx="2413334" cy="2311873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8D1EBB2B-D6FE-74FA-CC99-BA62890FB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555" y="3202902"/>
            <a:ext cx="1268422" cy="6603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12F759E-2E5F-62CA-4BCD-E7C3F856E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92" y="3879576"/>
            <a:ext cx="2070329" cy="436008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6CA9A7B-7A28-BF1F-E26F-582ADDBB57E2}"/>
              </a:ext>
            </a:extLst>
          </p:cNvPr>
          <p:cNvGrpSpPr/>
          <p:nvPr/>
        </p:nvGrpSpPr>
        <p:grpSpPr>
          <a:xfrm>
            <a:off x="3799889" y="1624614"/>
            <a:ext cx="5605851" cy="1857392"/>
            <a:chOff x="3799889" y="1624614"/>
            <a:chExt cx="5605851" cy="185739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9DBD89C-99B8-8568-C4EC-F96981CD0A4A}"/>
                </a:ext>
              </a:extLst>
            </p:cNvPr>
            <p:cNvGrpSpPr/>
            <p:nvPr/>
          </p:nvGrpSpPr>
          <p:grpSpPr>
            <a:xfrm>
              <a:off x="4322518" y="2203758"/>
              <a:ext cx="2154657" cy="1015057"/>
              <a:chOff x="8051097" y="3712375"/>
              <a:chExt cx="2679300" cy="1262215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51E18A1-963F-838C-19BF-5F1528A28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3689"/>
              <a:stretch>
                <a:fillRect/>
              </a:stretch>
            </p:blipFill>
            <p:spPr>
              <a:xfrm>
                <a:off x="8051097" y="3712375"/>
                <a:ext cx="1302516" cy="368837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041AB35F-8A77-C587-7B7D-A20F14674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943"/>
              <a:stretch>
                <a:fillRect/>
              </a:stretch>
            </p:blipFill>
            <p:spPr>
              <a:xfrm>
                <a:off x="8051098" y="4135415"/>
                <a:ext cx="2679299" cy="368837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6A6988EE-9BD0-8338-6041-1C3A58407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2401"/>
              <a:stretch>
                <a:fillRect/>
              </a:stretch>
            </p:blipFill>
            <p:spPr>
              <a:xfrm>
                <a:off x="8051098" y="4581164"/>
                <a:ext cx="2027896" cy="393426"/>
              </a:xfrm>
              <a:prstGeom prst="rect">
                <a:avLst/>
              </a:prstGeom>
            </p:spPr>
          </p:pic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FE49AF6-6016-14A5-F092-3BD151E6A46E}"/>
                </a:ext>
              </a:extLst>
            </p:cNvPr>
            <p:cNvSpPr txBox="1"/>
            <p:nvPr/>
          </p:nvSpPr>
          <p:spPr>
            <a:xfrm>
              <a:off x="3799889" y="1704989"/>
              <a:ext cx="560585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100" b="1" dirty="0">
                  <a:latin typeface="Axiforma" pitchFamily="2" charset="77"/>
                </a:rPr>
                <a:t>Log-Normal Reparameterization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CB874B37-E7DF-D655-D3CE-EA6A795D03A6}"/>
                </a:ext>
              </a:extLst>
            </p:cNvPr>
            <p:cNvSpPr/>
            <p:nvPr/>
          </p:nvSpPr>
          <p:spPr>
            <a:xfrm>
              <a:off x="4065973" y="1624614"/>
              <a:ext cx="5268718" cy="1857392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B42D6DB-BDD6-2E8C-6DA3-EE4330D0C408}"/>
                </a:ext>
              </a:extLst>
            </p:cNvPr>
            <p:cNvSpPr txBox="1"/>
            <p:nvPr/>
          </p:nvSpPr>
          <p:spPr>
            <a:xfrm>
              <a:off x="6548222" y="2109065"/>
              <a:ext cx="2724874" cy="127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latin typeface="Axiforma" pitchFamily="2" charset="77"/>
                </a:rPr>
                <a:t>Enforce positivity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xiforma" pitchFamily="2" charset="77"/>
                </a:rPr>
                <a:t>Models uncertainty as deviations from nominal values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B1A2E3A-C5D1-CC18-9913-D25C3012F419}"/>
              </a:ext>
            </a:extLst>
          </p:cNvPr>
          <p:cNvGrpSpPr/>
          <p:nvPr/>
        </p:nvGrpSpPr>
        <p:grpSpPr>
          <a:xfrm>
            <a:off x="2674551" y="3490000"/>
            <a:ext cx="4343400" cy="2821277"/>
            <a:chOff x="2674551" y="3672274"/>
            <a:chExt cx="4343400" cy="2821277"/>
          </a:xfrm>
        </p:grpSpPr>
        <p:sp>
          <p:nvSpPr>
            <p:cNvPr id="93" name="Bent Arrow 92">
              <a:extLst>
                <a:ext uri="{FF2B5EF4-FFF2-40B4-BE49-F238E27FC236}">
                  <a16:creationId xmlns:a16="http://schemas.microsoft.com/office/drawing/2014/main" id="{5FBBF7D0-9533-0F04-BCD4-8A2AFC9E6925}"/>
                </a:ext>
              </a:extLst>
            </p:cNvPr>
            <p:cNvSpPr/>
            <p:nvPr/>
          </p:nvSpPr>
          <p:spPr>
            <a:xfrm flipV="1">
              <a:off x="2722194" y="4730986"/>
              <a:ext cx="819466" cy="420136"/>
            </a:xfrm>
            <a:prstGeom prst="bentArrow">
              <a:avLst>
                <a:gd name="adj1" fmla="val 17745"/>
                <a:gd name="adj2" fmla="val 31046"/>
                <a:gd name="adj3" fmla="val 50000"/>
                <a:gd name="adj4" fmla="val 42541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A72DAD2B-B946-50DC-5E8C-A7FB2B3569E3}"/>
                </a:ext>
              </a:extLst>
            </p:cNvPr>
            <p:cNvCxnSpPr>
              <a:cxnSpLocks/>
            </p:cNvCxnSpPr>
            <p:nvPr/>
          </p:nvCxnSpPr>
          <p:spPr>
            <a:xfrm>
              <a:off x="4884431" y="3672274"/>
              <a:ext cx="0" cy="414604"/>
            </a:xfrm>
            <a:prstGeom prst="straightConnector1">
              <a:avLst/>
            </a:prstGeom>
            <a:ln w="762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B35FC01-FC23-6462-BDD9-0063F1F99FA8}"/>
                </a:ext>
              </a:extLst>
            </p:cNvPr>
            <p:cNvSpPr txBox="1"/>
            <p:nvPr/>
          </p:nvSpPr>
          <p:spPr>
            <a:xfrm>
              <a:off x="3612709" y="4202390"/>
              <a:ext cx="263241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100" b="1" dirty="0">
                  <a:latin typeface="Axiforma" pitchFamily="2" charset="77"/>
                </a:rPr>
                <a:t>Gauss-Newton curvature matrix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8A8794C3-EBDF-CCDE-B2F1-B166458101F9}"/>
                </a:ext>
              </a:extLst>
            </p:cNvPr>
            <p:cNvSpPr/>
            <p:nvPr/>
          </p:nvSpPr>
          <p:spPr>
            <a:xfrm>
              <a:off x="3541660" y="4086879"/>
              <a:ext cx="2743200" cy="1574560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6D287463-AA68-E2D3-F10B-32ED031FE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27863" y="5020970"/>
              <a:ext cx="1959796" cy="451347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7CDD920-C1E2-4594-8359-3E24B4C084FC}"/>
                </a:ext>
              </a:extLst>
            </p:cNvPr>
            <p:cNvSpPr txBox="1"/>
            <p:nvPr/>
          </p:nvSpPr>
          <p:spPr>
            <a:xfrm>
              <a:off x="2674551" y="5847220"/>
              <a:ext cx="4343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xiforma" pitchFamily="2" charset="77"/>
                </a:rPr>
                <a:t>How strongly PMU residuals change when parameters are perturbed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590D0D-4B01-7211-23C5-5D76A395D84D}"/>
              </a:ext>
            </a:extLst>
          </p:cNvPr>
          <p:cNvGrpSpPr/>
          <p:nvPr/>
        </p:nvGrpSpPr>
        <p:grpSpPr>
          <a:xfrm>
            <a:off x="6284860" y="3904605"/>
            <a:ext cx="5210868" cy="2406672"/>
            <a:chOff x="6284860" y="3904605"/>
            <a:chExt cx="5210868" cy="2406672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6AF9F0B-15CA-3890-ECB9-F067F15C1618}"/>
                </a:ext>
              </a:extLst>
            </p:cNvPr>
            <p:cNvGrpSpPr/>
            <p:nvPr/>
          </p:nvGrpSpPr>
          <p:grpSpPr>
            <a:xfrm>
              <a:off x="6284860" y="3904605"/>
              <a:ext cx="5210868" cy="2406672"/>
              <a:chOff x="5669404" y="3904605"/>
              <a:chExt cx="5210868" cy="2406672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40A612A5-9972-D118-9039-79979638AFF7}"/>
                  </a:ext>
                </a:extLst>
              </p:cNvPr>
              <p:cNvCxnSpPr>
                <a:cxnSpLocks/>
                <a:stCxn id="96" idx="3"/>
                <a:endCxn id="108" idx="1"/>
              </p:cNvCxnSpPr>
              <p:nvPr/>
            </p:nvCxnSpPr>
            <p:spPr>
              <a:xfrm>
                <a:off x="5669404" y="4691885"/>
                <a:ext cx="1065112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3D720F6-4231-3B6A-3498-F1E2E6177070}"/>
                  </a:ext>
                </a:extLst>
              </p:cNvPr>
              <p:cNvSpPr txBox="1"/>
              <p:nvPr/>
            </p:nvSpPr>
            <p:spPr>
              <a:xfrm>
                <a:off x="6905452" y="4045773"/>
                <a:ext cx="352841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100" b="1" dirty="0">
                    <a:latin typeface="Axiforma" pitchFamily="2" charset="77"/>
                  </a:rPr>
                  <a:t>Co-identifiability index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5F39A197-0621-6291-D118-30A05F8E9E8D}"/>
                  </a:ext>
                </a:extLst>
              </p:cNvPr>
              <p:cNvSpPr/>
              <p:nvPr/>
            </p:nvSpPr>
            <p:spPr>
              <a:xfrm>
                <a:off x="6734516" y="3904605"/>
                <a:ext cx="3870293" cy="1574560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B3D0B1F-E242-FD66-AF69-26A1607D3615}"/>
                  </a:ext>
                </a:extLst>
              </p:cNvPr>
              <p:cNvSpPr txBox="1"/>
              <p:nvPr/>
            </p:nvSpPr>
            <p:spPr>
              <a:xfrm>
                <a:off x="6435007" y="5664946"/>
                <a:ext cx="44452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Axiforma" pitchFamily="2" charset="77"/>
                  </a:rPr>
                  <a:t>How strongly two parameter groups are co-identified from same data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AE267E-DAE8-B3B4-AEC7-2EC5A951D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20909" y="4531640"/>
              <a:ext cx="3528417" cy="686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074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38856FE-C000-044C-8BED-563C59124FBB}">
  <we:reference id="wa200010001" version="1.0.0.1" store="en-US" storeType="OMEX"/>
  <we:alternateReferences>
    <we:reference id="wa200010001" version="1.0.0.1" store="wa200010001" storeType="OMEX"/>
  </we:alternateReferences>
  <we:properties>
    <we:property name="claude.fileId" value="&quot;dd8cd037-4ab4-47b0-a5ef-a606a3c2b4cc&quot;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A8532F1-E85C-5145-A2AD-741A3F381DAE}">
  <we:reference id="wa200010215" version="2.0.0.0" store="en-US" storeType="OMEX"/>
  <we:alternateReferences>
    <we:reference id="wa200010215" version="2.0.0.0" store="wa20001021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1399</Words>
  <Application>Microsoft Macintosh PowerPoint</Application>
  <PresentationFormat>Widescreen</PresentationFormat>
  <Paragraphs>292</Paragraphs>
  <Slides>29</Slides>
  <Notes>11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 Display</vt:lpstr>
      <vt:lpstr>Axiforma</vt:lpstr>
      <vt:lpstr>Aptos</vt:lpstr>
      <vt:lpstr>Arial</vt:lpstr>
      <vt:lpstr>Office Theme</vt:lpstr>
      <vt:lpstr>DAE-Aware Bayesian Inference for Joint Generator-Network Parameter Estimation</vt:lpstr>
      <vt:lpstr>Motivation</vt:lpstr>
      <vt:lpstr>Motivation</vt:lpstr>
      <vt:lpstr>Not another estimator</vt:lpstr>
      <vt:lpstr>Literature</vt:lpstr>
      <vt:lpstr>Problem</vt:lpstr>
      <vt:lpstr>Outline</vt:lpstr>
      <vt:lpstr>Physics DAE to Sensitivity ODE</vt:lpstr>
      <vt:lpstr>Co-Identifiability</vt:lpstr>
      <vt:lpstr>Bayesian Inference</vt:lpstr>
      <vt:lpstr>Likelihood</vt:lpstr>
      <vt:lpstr>Likelihood: Time Segmentation</vt:lpstr>
      <vt:lpstr>Priors</vt:lpstr>
      <vt:lpstr>Priors</vt:lpstr>
      <vt:lpstr>Posteriors</vt:lpstr>
      <vt:lpstr>MCMC</vt:lpstr>
      <vt:lpstr>DAE MCMC</vt:lpstr>
      <vt:lpstr>Practical DAE MCMC</vt:lpstr>
      <vt:lpstr>Case Studies</vt:lpstr>
      <vt:lpstr>Co-Identifiability</vt:lpstr>
      <vt:lpstr>Joint Estimation</vt:lpstr>
      <vt:lpstr>Joint vs. Decoupled</vt:lpstr>
      <vt:lpstr>Computational Cost &amp; Scaling</vt:lpstr>
      <vt:lpstr>Limitations</vt:lpstr>
      <vt:lpstr>Conclusion</vt:lpstr>
      <vt:lpstr>Thank You Questions?</vt:lpstr>
      <vt:lpstr>MCMC: Blocked Gibbs Proposals</vt:lpstr>
      <vt:lpstr>MCMC: Delayed Acceptance</vt:lpstr>
      <vt:lpstr>MCMC: Stagewise initialization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Abdullah Bustami</dc:creator>
  <cp:lastModifiedBy>Abdullah Bustami</cp:lastModifiedBy>
  <cp:revision>27</cp:revision>
  <dcterms:created xsi:type="dcterms:W3CDTF">2026-06-08T05:44:18Z</dcterms:created>
  <dcterms:modified xsi:type="dcterms:W3CDTF">2026-06-12T04:44:47Z</dcterms:modified>
</cp:coreProperties>
</file>